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01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302" r:id="rId15"/>
    <p:sldId id="303" r:id="rId16"/>
    <p:sldId id="267" r:id="rId17"/>
    <p:sldId id="268" r:id="rId18"/>
    <p:sldId id="269" r:id="rId19"/>
    <p:sldId id="272" r:id="rId20"/>
    <p:sldId id="271" r:id="rId21"/>
    <p:sldId id="270" r:id="rId22"/>
    <p:sldId id="266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1" r:id="rId31"/>
    <p:sldId id="280" r:id="rId32"/>
    <p:sldId id="282" r:id="rId33"/>
    <p:sldId id="283" r:id="rId34"/>
    <p:sldId id="284" r:id="rId35"/>
    <p:sldId id="285" r:id="rId36"/>
    <p:sldId id="286" r:id="rId37"/>
    <p:sldId id="287" r:id="rId38"/>
    <p:sldId id="348" r:id="rId39"/>
    <p:sldId id="349" r:id="rId40"/>
    <p:sldId id="350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47" r:id="rId55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00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gs" Target="tags/tag1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73C80-6D48-4508-AB0C-E2555F08B3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F4022-7F71-4DFE-8761-DF17EF386A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4022-7F71-4DFE-8761-DF17EF386A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4022-7F71-4DFE-8761-DF17EF386A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4022-7F71-4DFE-8761-DF17EF386A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4022-7F71-4DFE-8761-DF17EF386A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4022-7F71-4DFE-8761-DF17EF386A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F4022-7F71-4DFE-8761-DF17EF386A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DB916-6B9F-446B-AFEF-50E4B03E4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2BC90-C93A-4FCD-A0A7-F1A85FA4BE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hyperlink" Target="https://www.intel.com/content/www/us/en/products/sku/120504/intel-xeon-platinum-8168-processor-33m-cache-2-70-ghz/specifications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08938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sz="7300" b="1" dirty="0"/>
              <a:t>程序员的基本素养</a:t>
            </a:r>
            <a:r>
              <a:rPr lang="en-US" altLang="zh-CN" sz="7300" b="1" dirty="0"/>
              <a:t>(</a:t>
            </a:r>
            <a:r>
              <a:rPr lang="zh-CN" altLang="en-US" sz="7300" b="1" dirty="0"/>
              <a:t>一</a:t>
            </a:r>
            <a:r>
              <a:rPr lang="en-US" altLang="zh-CN" sz="7300" b="1" dirty="0"/>
              <a:t>)</a:t>
            </a:r>
            <a:br>
              <a:rPr lang="en-US" altLang="zh-CN" sz="7300" b="1" dirty="0"/>
            </a:br>
            <a:br>
              <a:rPr lang="en-US" altLang="zh-CN" dirty="0"/>
            </a:br>
            <a:r>
              <a:rPr lang="zh-CN" altLang="en-US" sz="3600" dirty="0"/>
              <a:t>多线程</a:t>
            </a:r>
            <a:r>
              <a:rPr lang="en-US" altLang="zh-CN" sz="3600" dirty="0"/>
              <a:t> &amp; </a:t>
            </a:r>
            <a:r>
              <a:rPr lang="zh-CN" altLang="en-US" sz="3600" dirty="0"/>
              <a:t>计算机</a:t>
            </a:r>
            <a:r>
              <a:rPr lang="zh-CN" altLang="en-US" sz="3600" dirty="0"/>
              <a:t>基础知识扫盲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5053974"/>
            <a:ext cx="9144000" cy="107205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微信公众号</a:t>
            </a:r>
            <a:r>
              <a:rPr lang="en-US" altLang="zh-CN" sz="2000" dirty="0"/>
              <a:t>: </a:t>
            </a:r>
            <a:r>
              <a:rPr lang="zh-CN" altLang="en-US" sz="2000" dirty="0"/>
              <a:t>比特要塞</a:t>
            </a:r>
            <a:endParaRPr lang="en-US" altLang="zh-CN" sz="2000" dirty="0"/>
          </a:p>
          <a:p>
            <a:r>
              <a:rPr lang="en-US" altLang="zh-CN" sz="2000" dirty="0"/>
              <a:t>GitHub: bootun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查看核心数</a:t>
            </a:r>
            <a:r>
              <a:rPr lang="en-US" altLang="zh-CN" dirty="0"/>
              <a:t>(Windows)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582" y="1779898"/>
            <a:ext cx="5029458" cy="42039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9385" y="61235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设备管理器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4961"/>
            <a:ext cx="5774283" cy="35429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43789" y="61235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任务管理器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查看核心数</a:t>
            </a:r>
            <a:r>
              <a:rPr lang="en-US" altLang="zh-CN" dirty="0"/>
              <a:t>(Linux)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658" y="2240815"/>
            <a:ext cx="980087" cy="4287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8" y="3534356"/>
            <a:ext cx="3095018" cy="149856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3580" y="1753732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1.nproc</a:t>
            </a:r>
            <a:r>
              <a:rPr lang="zh-CN" altLang="en-US" dirty="0"/>
              <a:t>命令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63580" y="3059668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查看</a:t>
            </a:r>
            <a:r>
              <a:rPr lang="en-US" altLang="zh-CN" dirty="0"/>
              <a:t>CPU</a:t>
            </a:r>
            <a:r>
              <a:rPr lang="zh-CN" altLang="en-US" dirty="0"/>
              <a:t>信息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38200" y="5345668"/>
            <a:ext cx="832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这里我使用的是虚拟机，分配的核数做了限制，因此和本机上看到的结果不一致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云服务器的核心数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60682"/>
            <a:ext cx="4819814" cy="25239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70779" y="426569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这是阿里云的裸金属服务器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793" y="1559859"/>
            <a:ext cx="4086821" cy="262474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68243" y="4265699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点进详情看发现是</a:t>
            </a:r>
            <a:r>
              <a:rPr lang="en-US" altLang="zh-CN" dirty="0"/>
              <a:t>vCPU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云服务器的核心数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这颗</a:t>
            </a:r>
            <a:r>
              <a:rPr lang="pt-BR" altLang="zh-CN" sz="2000" dirty="0">
                <a:hlinkClick r:id="rId1"/>
              </a:rPr>
              <a:t>Intel® Xeon® Platinum 8168 Processor</a:t>
            </a:r>
            <a:r>
              <a:rPr lang="zh-CN" altLang="en-US" sz="2000" dirty="0"/>
              <a:t>是一颗服务器</a:t>
            </a:r>
            <a:r>
              <a:rPr lang="en-US" altLang="zh-CN" sz="2000" dirty="0"/>
              <a:t>CPU</a:t>
            </a:r>
            <a:r>
              <a:rPr lang="zh-CN" altLang="en-US" sz="2000" dirty="0"/>
              <a:t>，有</a:t>
            </a:r>
            <a:r>
              <a:rPr lang="en-US" altLang="zh-CN" sz="2000" dirty="0"/>
              <a:t>24</a:t>
            </a:r>
            <a:r>
              <a:rPr lang="zh-CN" altLang="en-US" sz="2000" dirty="0"/>
              <a:t>核心，</a:t>
            </a:r>
            <a:r>
              <a:rPr lang="en-US" altLang="zh-CN" sz="2000" dirty="0"/>
              <a:t>48</a:t>
            </a:r>
            <a:r>
              <a:rPr lang="zh-CN" altLang="en-US" sz="2000" dirty="0"/>
              <a:t>线程。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所以刚刚我们看到的阿里云“</a:t>
            </a:r>
            <a:r>
              <a:rPr lang="en-US" altLang="zh-CN" sz="2000" dirty="0"/>
              <a:t>96</a:t>
            </a:r>
            <a:r>
              <a:rPr lang="zh-CN" altLang="en-US" sz="2000" dirty="0"/>
              <a:t>核”的裸金属服务器，实际上是两颗</a:t>
            </a:r>
            <a:r>
              <a:rPr lang="en-US" altLang="zh-CN" sz="2000" dirty="0"/>
              <a:t>8168</a:t>
            </a:r>
            <a:r>
              <a:rPr lang="zh-CN" altLang="en-US" sz="2000" dirty="0"/>
              <a:t>组成的双路</a:t>
            </a:r>
            <a:r>
              <a:rPr lang="en-US" altLang="zh-CN" sz="2000" dirty="0"/>
              <a:t>CPU</a:t>
            </a:r>
            <a:r>
              <a:rPr lang="zh-CN" altLang="en-US" sz="2000" dirty="0"/>
              <a:t>服务器</a:t>
            </a:r>
            <a:r>
              <a:rPr lang="en-US" altLang="zh-CN" sz="2000" dirty="0"/>
              <a:t>(</a:t>
            </a:r>
            <a:r>
              <a:rPr lang="zh-CN" altLang="en-US" sz="2000" dirty="0"/>
              <a:t>一个主板上插了两个</a:t>
            </a:r>
            <a:r>
              <a:rPr lang="en-US" altLang="zh-CN" sz="2000" dirty="0"/>
              <a:t>CPU),</a:t>
            </a:r>
            <a:r>
              <a:rPr lang="zh-CN" altLang="en-US" sz="2000" dirty="0"/>
              <a:t>并把</a:t>
            </a:r>
            <a:r>
              <a:rPr lang="en-US" altLang="zh-CN" sz="2000" dirty="0"/>
              <a:t>96</a:t>
            </a:r>
            <a:r>
              <a:rPr lang="zh-CN" altLang="en-US" sz="2000" dirty="0"/>
              <a:t>个逻辑核心写在了纸面参数上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78" y="2278036"/>
            <a:ext cx="5194244" cy="31029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线程 和 线程有什么关系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听完之前讲的，你可能有些收获，也可能会更加迷惑。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dirty="0"/>
              <a:t>“那前面提到的</a:t>
            </a:r>
            <a:r>
              <a:rPr lang="en-US" altLang="zh-CN" dirty="0"/>
              <a:t>Hardware Thread</a:t>
            </a:r>
            <a:r>
              <a:rPr lang="zh-CN" altLang="en-US" dirty="0"/>
              <a:t>和编程时提到的线程</a:t>
            </a:r>
            <a:r>
              <a:rPr lang="en-US" altLang="zh-CN" dirty="0"/>
              <a:t>(Software Thread)</a:t>
            </a:r>
            <a:r>
              <a:rPr lang="zh-CN" altLang="en-US" dirty="0"/>
              <a:t>有什么关系</a:t>
            </a:r>
            <a:r>
              <a:rPr lang="en-US" altLang="zh-CN" dirty="0"/>
              <a:t>?</a:t>
            </a:r>
            <a:r>
              <a:rPr lang="zh-CN" altLang="en-US" dirty="0"/>
              <a:t>”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多进程</a:t>
            </a:r>
            <a:endParaRPr lang="zh-CN" altLang="en-US" dirty="0"/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40794"/>
            <a:ext cx="5257800" cy="3662991"/>
          </a:xfrm>
        </p:spPr>
      </p:pic>
      <p:sp>
        <p:nvSpPr>
          <p:cNvPr id="5" name="文本框 4"/>
          <p:cNvSpPr txBox="1"/>
          <p:nvPr/>
        </p:nvSpPr>
        <p:spPr>
          <a:xfrm>
            <a:off x="7112459" y="3271025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当多个程序同时运行时，</a:t>
            </a:r>
            <a:br>
              <a:rPr lang="en-US" altLang="zh-CN" sz="2800" dirty="0"/>
            </a:br>
            <a:r>
              <a:rPr lang="zh-CN" altLang="en-US" sz="2800" dirty="0"/>
              <a:t>计算机是如何工作的</a:t>
            </a:r>
            <a:r>
              <a:rPr lang="en-US" altLang="zh-CN" sz="2800" dirty="0"/>
              <a:t>?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上下文切换</a:t>
            </a:r>
            <a:r>
              <a:rPr lang="en-US" altLang="zh-CN" dirty="0"/>
              <a:t>(Context switch)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5999" y="2726560"/>
            <a:ext cx="5584517" cy="2008991"/>
          </a:xfrm>
        </p:spPr>
      </p:pic>
      <p:pic>
        <p:nvPicPr>
          <p:cNvPr id="7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0794"/>
            <a:ext cx="5257800" cy="36629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448" y="4817950"/>
            <a:ext cx="1441524" cy="6858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举个现实中的例子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67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你爸给你布置了</a:t>
            </a:r>
            <a:r>
              <a:rPr lang="en-US" altLang="zh-CN" sz="2000" dirty="0"/>
              <a:t>10</a:t>
            </a:r>
            <a:r>
              <a:rPr lang="zh-CN" altLang="en-US" sz="2000" dirty="0"/>
              <a:t>项任务，你要按照任务上的描述，来执行这</a:t>
            </a:r>
            <a:r>
              <a:rPr lang="en-US" altLang="zh-CN" sz="2000" dirty="0"/>
              <a:t>10</a:t>
            </a:r>
            <a:r>
              <a:rPr lang="zh-CN" altLang="en-US" sz="2000" dirty="0"/>
              <a:t>项任务。那这</a:t>
            </a:r>
            <a:r>
              <a:rPr lang="en-US" altLang="zh-CN" sz="2000" dirty="0"/>
              <a:t>10</a:t>
            </a:r>
            <a:r>
              <a:rPr lang="zh-CN" altLang="en-US" sz="2000" dirty="0"/>
              <a:t>项任务就是软件上的线程，是程序员</a:t>
            </a:r>
            <a:r>
              <a:rPr lang="en-US" altLang="zh-CN" sz="2000" dirty="0"/>
              <a:t>(</a:t>
            </a:r>
            <a:r>
              <a:rPr lang="zh-CN" altLang="en-US" sz="2000" dirty="0"/>
              <a:t>你爸</a:t>
            </a:r>
            <a:r>
              <a:rPr lang="en-US" altLang="zh-CN" sz="2000" dirty="0"/>
              <a:t>)</a:t>
            </a:r>
            <a:r>
              <a:rPr lang="zh-CN" altLang="en-US" sz="2000" dirty="0"/>
              <a:t>定义好的一系列逻辑。但这些线程</a:t>
            </a:r>
            <a:r>
              <a:rPr lang="en-US" altLang="zh-CN" sz="2000" dirty="0"/>
              <a:t>(</a:t>
            </a:r>
            <a:r>
              <a:rPr lang="zh-CN" altLang="en-US" sz="2000" dirty="0"/>
              <a:t>任务</a:t>
            </a:r>
            <a:r>
              <a:rPr lang="en-US" altLang="zh-CN" sz="2000" dirty="0"/>
              <a:t>)</a:t>
            </a:r>
            <a:r>
              <a:rPr lang="zh-CN" altLang="en-US" sz="2000" dirty="0"/>
              <a:t>只有被调度到</a:t>
            </a:r>
            <a:r>
              <a:rPr lang="en-US" altLang="zh-CN" sz="2000" dirty="0"/>
              <a:t>CPU</a:t>
            </a:r>
            <a:r>
              <a:rPr lang="zh-CN" altLang="en-US" sz="2000" dirty="0"/>
              <a:t>核心</a:t>
            </a:r>
            <a:r>
              <a:rPr lang="en-US" altLang="zh-CN" sz="2000" dirty="0"/>
              <a:t>(</a:t>
            </a:r>
            <a:r>
              <a:rPr lang="zh-CN" altLang="en-US" sz="2000" dirty="0"/>
              <a:t>硬件线程</a:t>
            </a:r>
            <a:r>
              <a:rPr lang="en-US" altLang="zh-CN" sz="2000" dirty="0"/>
              <a:t>)</a:t>
            </a:r>
            <a:r>
              <a:rPr lang="zh-CN" altLang="en-US" sz="2000" dirty="0"/>
              <a:t>上，才能真正的被执行</a:t>
            </a:r>
            <a:r>
              <a:rPr lang="en-US" altLang="zh-CN" sz="2000" dirty="0"/>
              <a:t>(</a:t>
            </a:r>
            <a:r>
              <a:rPr lang="zh-CN" altLang="en-US" sz="2000" dirty="0"/>
              <a:t>你来做任务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6934" y="2832410"/>
            <a:ext cx="7438131" cy="37730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并发</a:t>
            </a:r>
            <a:r>
              <a:rPr lang="en-US" altLang="zh-CN" dirty="0"/>
              <a:t>(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concurrency</a:t>
            </a:r>
            <a:r>
              <a:rPr lang="en-US" altLang="zh-CN" dirty="0"/>
              <a:t>)</a:t>
            </a:r>
            <a:r>
              <a:rPr lang="zh-CN" altLang="en-US" dirty="0"/>
              <a:t> 与</a:t>
            </a:r>
            <a:r>
              <a:rPr lang="en-US" altLang="zh-CN" dirty="0"/>
              <a:t> </a:t>
            </a:r>
            <a:r>
              <a:rPr lang="zh-CN" altLang="en-US" dirty="0"/>
              <a:t>并行</a:t>
            </a:r>
            <a:r>
              <a:rPr lang="en-US" altLang="zh-CN" dirty="0"/>
              <a:t>(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parallelism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28775"/>
          </a:xfrm>
        </p:spPr>
        <p:txBody>
          <a:bodyPr/>
          <a:lstStyle/>
          <a:p>
            <a:r>
              <a:rPr lang="zh-CN" altLang="en-US" dirty="0"/>
              <a:t>并发 与 并行 有什么区别</a:t>
            </a:r>
            <a:r>
              <a:rPr lang="en-US" altLang="zh-CN" dirty="0"/>
              <a:t>?</a:t>
            </a:r>
            <a:endParaRPr lang="en-US" altLang="zh-CN" dirty="0"/>
          </a:p>
          <a:p>
            <a:r>
              <a:rPr lang="zh-CN" altLang="en-US" dirty="0"/>
              <a:t>单个处理器核心运行多个进程，是并发还是并行</a:t>
            </a:r>
            <a:r>
              <a:rPr lang="en-US" altLang="zh-CN" dirty="0"/>
              <a:t>?</a:t>
            </a:r>
            <a:endParaRPr lang="en-US" altLang="zh-CN" dirty="0"/>
          </a:p>
          <a:p>
            <a:r>
              <a:rPr lang="zh-CN" altLang="en-US" dirty="0"/>
              <a:t>多个处理器运行多个进程，是并发还是并行</a:t>
            </a:r>
            <a:r>
              <a:rPr lang="en-US" altLang="zh-CN" dirty="0"/>
              <a:t>?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95" y="4001294"/>
            <a:ext cx="28956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065" y="4020344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572215" y="56300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并行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043640" y="56300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并发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实战分析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833" y="1361530"/>
            <a:ext cx="10294334" cy="54438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643964" cy="4351338"/>
          </a:xfrm>
        </p:spPr>
        <p:txBody>
          <a:bodyPr/>
          <a:lstStyle/>
          <a:p>
            <a:r>
              <a:rPr lang="zh-CN" altLang="en-US" dirty="0"/>
              <a:t>我们常说的</a:t>
            </a:r>
            <a:r>
              <a:rPr lang="en-US" altLang="zh-CN" dirty="0"/>
              <a:t>CPU</a:t>
            </a:r>
            <a:r>
              <a:rPr lang="zh-CN" altLang="en-US" dirty="0"/>
              <a:t>核心数 和 线程数 有什么关系</a:t>
            </a:r>
            <a:r>
              <a:rPr lang="en-US" altLang="zh-CN" dirty="0"/>
              <a:t>?</a:t>
            </a:r>
            <a:endParaRPr lang="en-US" altLang="zh-CN" sz="1600" dirty="0"/>
          </a:p>
          <a:p>
            <a:r>
              <a:rPr lang="zh-CN" altLang="en-US" dirty="0"/>
              <a:t>多线程性能就一定高吗</a:t>
            </a:r>
            <a:r>
              <a:rPr lang="en-US" altLang="zh-CN" dirty="0"/>
              <a:t>?</a:t>
            </a:r>
            <a:r>
              <a:rPr lang="en-US" altLang="zh-CN" sz="2800" dirty="0"/>
              <a:t> </a:t>
            </a:r>
            <a:endParaRPr lang="en-US" altLang="zh-CN" dirty="0"/>
          </a:p>
          <a:p>
            <a:r>
              <a:rPr lang="zh-CN" altLang="en-US" dirty="0"/>
              <a:t>我到底应该用单线程还是多线程</a:t>
            </a:r>
            <a:r>
              <a:rPr lang="en-US" altLang="zh-CN" dirty="0"/>
              <a:t>? </a:t>
            </a:r>
            <a:endParaRPr lang="en-US" altLang="zh-CN" dirty="0"/>
          </a:p>
          <a:p>
            <a:r>
              <a:rPr lang="zh-CN" altLang="en-US" dirty="0"/>
              <a:t>为什么我需要线程池</a:t>
            </a:r>
            <a:r>
              <a:rPr lang="en-US" altLang="zh-CN" dirty="0"/>
              <a:t>? </a:t>
            </a:r>
            <a:r>
              <a:rPr lang="zh-CN" altLang="en-US" dirty="0"/>
              <a:t>线程池一般设置多少合适</a:t>
            </a:r>
            <a:r>
              <a:rPr lang="en-US" altLang="zh-CN" dirty="0"/>
              <a:t>?</a:t>
            </a:r>
            <a:r>
              <a:rPr lang="en-US" altLang="zh-CN" sz="2800" dirty="0"/>
              <a:t> 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13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Q: </a:t>
            </a:r>
            <a:r>
              <a:rPr lang="zh-CN" altLang="en-US" dirty="0"/>
              <a:t>我们常说的</a:t>
            </a:r>
            <a:r>
              <a:rPr lang="en-US" altLang="zh-CN" b="1" dirty="0"/>
              <a:t>CPU 4</a:t>
            </a:r>
            <a:r>
              <a:rPr lang="zh-CN" altLang="en-US" b="1" dirty="0"/>
              <a:t>核</a:t>
            </a:r>
            <a:r>
              <a:rPr lang="en-US" altLang="zh-CN" b="1" dirty="0"/>
              <a:t>8</a:t>
            </a:r>
            <a:r>
              <a:rPr lang="zh-CN" altLang="en-US" b="1" dirty="0"/>
              <a:t>线程</a:t>
            </a:r>
            <a:r>
              <a:rPr lang="zh-CN" altLang="en-US" dirty="0"/>
              <a:t>，这里核心数 和 线程数 有什么关系</a:t>
            </a:r>
            <a:r>
              <a:rPr lang="en-US" altLang="zh-CN" dirty="0"/>
              <a:t>?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A: </a:t>
            </a:r>
            <a:r>
              <a:rPr lang="zh-CN" altLang="en-US" dirty="0"/>
              <a:t>这句话的线程指的是</a:t>
            </a:r>
            <a:r>
              <a:rPr lang="en-US" altLang="zh-CN" dirty="0" err="1"/>
              <a:t>HardwareThread</a:t>
            </a:r>
            <a:r>
              <a:rPr lang="zh-CN" altLang="en-US" dirty="0"/>
              <a:t>，和软件开发中的线程有联系，但不是一个东西。</a:t>
            </a:r>
            <a:r>
              <a:rPr lang="en-US" altLang="zh-CN" dirty="0"/>
              <a:t>Hardware Thread</a:t>
            </a:r>
            <a:r>
              <a:rPr lang="zh-CN" altLang="en-US" dirty="0"/>
              <a:t>可以看作一个处理器核心，它真真实实的执行代码。操作系统把软件中的线程调度到硬件的线程</a:t>
            </a:r>
            <a:r>
              <a:rPr lang="en-US" altLang="zh-CN" dirty="0"/>
              <a:t>(</a:t>
            </a:r>
            <a:r>
              <a:rPr lang="zh-CN" altLang="en-US" dirty="0"/>
              <a:t>也就是处理器核心</a:t>
            </a:r>
            <a:r>
              <a:rPr lang="en-US" altLang="zh-CN" dirty="0"/>
              <a:t>)</a:t>
            </a:r>
            <a:r>
              <a:rPr lang="zh-CN" altLang="en-US" dirty="0"/>
              <a:t>上进行执行。</a:t>
            </a: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多线程就一定性能高吗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1596"/>
            <a:ext cx="10515600" cy="50269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李小白这周刚刚学会了编程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sz="2000" b="1" dirty="0"/>
              <a:t>李小白</a:t>
            </a:r>
            <a:r>
              <a:rPr lang="en-US" altLang="zh-CN" sz="2000" b="1" dirty="0"/>
              <a:t>: </a:t>
            </a:r>
            <a:r>
              <a:rPr lang="zh-CN" altLang="en-US" sz="2000" dirty="0"/>
              <a:t>看我写了个程序，输入一个数，从零开始，累加到我输入的这个数后停止。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李小懂</a:t>
            </a:r>
            <a:r>
              <a:rPr lang="en-US" altLang="zh-CN" sz="2000" dirty="0"/>
              <a:t>(</a:t>
            </a:r>
            <a:r>
              <a:rPr lang="zh-CN" altLang="en-US" sz="2000" dirty="0"/>
              <a:t>想到了</a:t>
            </a:r>
            <a:r>
              <a:rPr lang="en-US" altLang="zh-CN" sz="2000" dirty="0"/>
              <a:t>bootun</a:t>
            </a:r>
            <a:r>
              <a:rPr lang="zh-CN" altLang="en-US" sz="2000" dirty="0"/>
              <a:t>课上教的内容，开始装逼</a:t>
            </a:r>
            <a:r>
              <a:rPr lang="en-US" altLang="zh-CN" sz="2000" dirty="0"/>
              <a:t>)</a:t>
            </a:r>
            <a:r>
              <a:rPr lang="en-US" altLang="zh-CN" sz="2000" b="1" dirty="0"/>
              <a:t>: </a:t>
            </a:r>
            <a:r>
              <a:rPr lang="zh-CN" altLang="en-US" sz="2000" dirty="0"/>
              <a:t>菜鸡，用多线程啊，你输入多少就开多少线程，同时帮你计算，每个线程只需要</a:t>
            </a:r>
            <a:r>
              <a:rPr lang="en-US" altLang="zh-CN" sz="2000" dirty="0"/>
              <a:t>+1</a:t>
            </a:r>
            <a:r>
              <a:rPr lang="zh-CN" altLang="en-US" sz="2000" dirty="0"/>
              <a:t>就完成了，信我，快的一批。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6349" y="3368684"/>
            <a:ext cx="3797495" cy="267348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30886" y="61235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李小白写的程序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kern="1200" dirty="0">
                <a:solidFill>
                  <a:srgbClr val="000000"/>
                </a:solidFill>
                <a:effectLst/>
                <a:latin typeface="等线 Light" panose="02010600030101010101" charset="-122"/>
                <a:ea typeface="等线 Light" panose="02010600030101010101" charset="-122"/>
                <a:cs typeface="+mj-cs"/>
              </a:rPr>
              <a:t>多线程就一定性能高吗</a:t>
            </a:r>
            <a:r>
              <a:rPr lang="en-US" altLang="zh-CN" kern="1200" dirty="0">
                <a:solidFill>
                  <a:srgbClr val="000000"/>
                </a:solidFill>
                <a:effectLst/>
                <a:latin typeface="等线 Light" panose="02010600030101010101" charset="-122"/>
                <a:ea typeface="等线 Light" panose="02010600030101010101" charset="-122"/>
                <a:cs typeface="+mj-cs"/>
              </a:rPr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每个软件线程</a:t>
            </a:r>
            <a:r>
              <a:rPr lang="en-US" altLang="zh-CN" sz="1600" dirty="0"/>
              <a:t>(</a:t>
            </a:r>
            <a:r>
              <a:rPr lang="zh-CN" altLang="en-US" sz="1600" dirty="0"/>
              <a:t>后面我们统称为线程，而硬件线程使用“核”来表示</a:t>
            </a:r>
            <a:r>
              <a:rPr lang="en-US" altLang="zh-CN" sz="1600" dirty="0"/>
              <a:t>)</a:t>
            </a:r>
            <a:r>
              <a:rPr lang="zh-CN" altLang="en-US" dirty="0"/>
              <a:t>都是一个执行流，所以在</a:t>
            </a:r>
            <a:r>
              <a:rPr lang="zh-CN" altLang="en-US" b="1" dirty="0"/>
              <a:t>理想条件下</a:t>
            </a:r>
            <a:r>
              <a:rPr lang="zh-CN" altLang="en-US" dirty="0"/>
              <a:t>，确实是线程越多性能越高。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但这里有个“</a:t>
            </a:r>
            <a:r>
              <a:rPr lang="zh-CN" altLang="en-US" b="1" dirty="0"/>
              <a:t>理想条件下</a:t>
            </a:r>
            <a:r>
              <a:rPr lang="zh-CN" altLang="en-US" dirty="0"/>
              <a:t>”的前提</a:t>
            </a:r>
            <a:r>
              <a:rPr lang="en-US" altLang="zh-CN" dirty="0"/>
              <a:t>: </a:t>
            </a:r>
            <a:r>
              <a:rPr lang="zh-CN" altLang="en-US" dirty="0"/>
              <a:t>如果</a:t>
            </a:r>
            <a:r>
              <a:rPr lang="en-US" altLang="zh-CN" dirty="0"/>
              <a:t>CPU</a:t>
            </a:r>
            <a:r>
              <a:rPr lang="zh-CN" altLang="en-US" dirty="0"/>
              <a:t>核心是无限的，不管你开再多线程，这些线程都能同时</a:t>
            </a:r>
            <a:r>
              <a:rPr lang="zh-CN" altLang="en-US" b="1" dirty="0"/>
              <a:t>并行</a:t>
            </a:r>
            <a:r>
              <a:rPr lang="en-US" altLang="zh-CN" b="1" dirty="0"/>
              <a:t>(</a:t>
            </a:r>
            <a:r>
              <a:rPr lang="en-US" altLang="zh-CN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parallelism</a:t>
            </a:r>
            <a:r>
              <a:rPr lang="en-US" altLang="zh-CN" b="1" dirty="0"/>
              <a:t>)</a:t>
            </a:r>
            <a:r>
              <a:rPr lang="zh-CN" altLang="en-US" dirty="0"/>
              <a:t>执行，那多线程的速度确实会快。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748111" y="6279181"/>
            <a:ext cx="6287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*</a:t>
            </a:r>
            <a:r>
              <a:rPr lang="zh-CN" altLang="en-US" sz="1100" dirty="0"/>
              <a:t>这里屏蔽了</a:t>
            </a:r>
            <a:r>
              <a:rPr lang="en-US" altLang="zh-CN" sz="1100" dirty="0"/>
              <a:t>CPU</a:t>
            </a:r>
            <a:r>
              <a:rPr lang="zh-CN" altLang="en-US" sz="1100" dirty="0"/>
              <a:t>缓存之间数据一致性的问题，后面我们讲局部性原理和锁的时候会再次看这个问题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kern="1200" dirty="0">
                <a:solidFill>
                  <a:srgbClr val="000000"/>
                </a:solidFill>
                <a:effectLst/>
                <a:latin typeface="等线 Light" panose="02010600030101010101" charset="-122"/>
                <a:ea typeface="等线 Light" panose="02010600030101010101" charset="-122"/>
                <a:cs typeface="+mj-cs"/>
              </a:rPr>
              <a:t>多线程就一定性能高吗</a:t>
            </a:r>
            <a:r>
              <a:rPr lang="en-US" altLang="zh-CN" kern="1200" dirty="0">
                <a:solidFill>
                  <a:srgbClr val="000000"/>
                </a:solidFill>
                <a:effectLst/>
                <a:latin typeface="等线 Light" panose="02010600030101010101" charset="-122"/>
                <a:ea typeface="等线 Light" panose="02010600030101010101" charset="-122"/>
                <a:cs typeface="+mj-cs"/>
              </a:rPr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358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很不幸，现实世界是残酷的，李小白和李小懂的</a:t>
            </a:r>
            <a:r>
              <a:rPr lang="en-US" altLang="zh-CN" dirty="0"/>
              <a:t>CPU</a:t>
            </a:r>
            <a:r>
              <a:rPr lang="zh-CN" altLang="en-US" dirty="0"/>
              <a:t>只有</a:t>
            </a:r>
            <a:r>
              <a:rPr lang="en-US" altLang="zh-CN" dirty="0"/>
              <a:t>8</a:t>
            </a:r>
            <a:r>
              <a:rPr lang="zh-CN" altLang="en-US" dirty="0"/>
              <a:t>核</a:t>
            </a:r>
            <a:r>
              <a:rPr lang="en-US" altLang="zh-CN" dirty="0"/>
              <a:t>16</a:t>
            </a:r>
            <a:r>
              <a:rPr lang="zh-CN" altLang="en-US" dirty="0"/>
              <a:t>线程。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回想一下我们之前讲过的“</a:t>
            </a:r>
            <a:r>
              <a:rPr lang="zh-CN" altLang="en-US" b="1" dirty="0"/>
              <a:t>上下文切换</a:t>
            </a:r>
            <a:r>
              <a:rPr lang="zh-CN" altLang="en-US" dirty="0"/>
              <a:t>”，如果此时李小懂开了</a:t>
            </a:r>
            <a:r>
              <a:rPr lang="en-US" altLang="zh-CN" dirty="0"/>
              <a:t>1000</a:t>
            </a:r>
            <a:r>
              <a:rPr lang="zh-CN" altLang="en-US" dirty="0"/>
              <a:t>万个线程，会发生什么事</a:t>
            </a:r>
            <a:r>
              <a:rPr lang="en-US" altLang="zh-CN" dirty="0"/>
              <a:t>?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kern="1200" dirty="0">
                <a:solidFill>
                  <a:srgbClr val="000000"/>
                </a:solidFill>
                <a:effectLst/>
                <a:latin typeface="等线 Light" panose="02010600030101010101" charset="-122"/>
                <a:ea typeface="等线 Light" panose="02010600030101010101" charset="-122"/>
                <a:cs typeface="+mj-cs"/>
              </a:rPr>
              <a:t>多线程就一定性能高吗</a:t>
            </a:r>
            <a:r>
              <a:rPr lang="en-US" altLang="zh-CN" kern="1200" dirty="0">
                <a:solidFill>
                  <a:srgbClr val="000000"/>
                </a:solidFill>
                <a:effectLst/>
                <a:latin typeface="等线 Light" panose="02010600030101010101" charset="-122"/>
                <a:ea typeface="等线 Light" panose="02010600030101010101" charset="-122"/>
                <a:cs typeface="+mj-cs"/>
              </a:rPr>
              <a:t>?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9548" y="1690688"/>
            <a:ext cx="7472901" cy="266757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03812" y="4461867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平均每个逻辑处理器要运行</a:t>
            </a:r>
            <a:r>
              <a:rPr lang="en-US" altLang="zh-CN" b="1" dirty="0"/>
              <a:t>625,000</a:t>
            </a:r>
            <a:r>
              <a:rPr lang="zh-CN" altLang="en-US" b="1" dirty="0"/>
              <a:t>个线程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765753" y="5167312"/>
            <a:ext cx="1119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而操作系统在进行线程调度时，又要保持“雨露均沾”，让所有的线程都有机会被执行到。这时，你程序上下文</a:t>
            </a:r>
            <a:endParaRPr lang="en-US" altLang="zh-CN" dirty="0"/>
          </a:p>
          <a:p>
            <a:r>
              <a:rPr lang="zh-CN" altLang="en-US" dirty="0"/>
              <a:t>切换的时间甚至会比代码运行的时间还要长。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kern="1200" dirty="0">
                <a:solidFill>
                  <a:srgbClr val="000000"/>
                </a:solidFill>
                <a:effectLst/>
                <a:latin typeface="等线 Light" panose="02010600030101010101" charset="-122"/>
                <a:ea typeface="等线 Light" panose="02010600030101010101" charset="-122"/>
                <a:cs typeface="+mj-cs"/>
              </a:rPr>
              <a:t>多线程就一定性能高吗</a:t>
            </a:r>
            <a:r>
              <a:rPr lang="en-US" altLang="zh-CN" kern="1200" dirty="0">
                <a:solidFill>
                  <a:srgbClr val="000000"/>
                </a:solidFill>
                <a:effectLst/>
                <a:latin typeface="等线 Light" panose="02010600030101010101" charset="-122"/>
                <a:ea typeface="等线 Light" panose="02010600030101010101" charset="-122"/>
                <a:cs typeface="+mj-cs"/>
              </a:rPr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2205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举个例子</a:t>
            </a:r>
            <a:r>
              <a:rPr lang="en-US" altLang="zh-CN" dirty="0"/>
              <a:t>: </a:t>
            </a:r>
            <a:r>
              <a:rPr lang="zh-CN" altLang="en-US" dirty="0"/>
              <a:t>原本</a:t>
            </a:r>
            <a:r>
              <a:rPr lang="en-US" altLang="zh-CN" dirty="0"/>
              <a:t>CPU</a:t>
            </a:r>
            <a:r>
              <a:rPr lang="zh-CN" altLang="en-US" dirty="0"/>
              <a:t>执行你的程序</a:t>
            </a:r>
            <a:r>
              <a:rPr lang="en-US" altLang="zh-CN" dirty="0"/>
              <a:t>10</a:t>
            </a:r>
            <a:r>
              <a:rPr lang="zh-CN" altLang="en-US" dirty="0"/>
              <a:t>行代码后，会被操作系统强制剥离调度走，等待下一轮调度。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现在有了</a:t>
            </a:r>
            <a:r>
              <a:rPr lang="en-US" altLang="zh-CN" dirty="0"/>
              <a:t>1000</a:t>
            </a:r>
            <a:r>
              <a:rPr lang="zh-CN" altLang="en-US" dirty="0"/>
              <a:t>万个线程，可能刚执行了一行代码，操作系统就把线程剥离，去执行别的线程了。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80154" y="5405320"/>
            <a:ext cx="8071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“出来混，大家都不容易的，我不能让别的兄弟饿死啊”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	             </a:t>
            </a:r>
            <a:endParaRPr lang="en-US" altLang="zh-CN" sz="20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                         ——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操作系统</a:t>
            </a:r>
            <a:endParaRPr lang="zh-CN" alt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kern="1200" dirty="0">
                <a:solidFill>
                  <a:srgbClr val="000000"/>
                </a:solidFill>
                <a:effectLst/>
                <a:latin typeface="等线 Light" panose="02010600030101010101" charset="-122"/>
                <a:ea typeface="等线 Light" panose="02010600030101010101" charset="-122"/>
                <a:cs typeface="+mj-cs"/>
              </a:rPr>
              <a:t>多线程就一定性能高吗</a:t>
            </a:r>
            <a:r>
              <a:rPr lang="en-US" altLang="zh-CN" kern="1200" dirty="0">
                <a:solidFill>
                  <a:srgbClr val="000000"/>
                </a:solidFill>
                <a:effectLst/>
                <a:latin typeface="等线 Light" panose="02010600030101010101" charset="-122"/>
                <a:ea typeface="等线 Light" panose="02010600030101010101" charset="-122"/>
                <a:cs typeface="+mj-cs"/>
              </a:rPr>
              <a:t>?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03102"/>
            <a:ext cx="5377329" cy="4351338"/>
          </a:xfrm>
        </p:spPr>
      </p:pic>
      <p:sp>
        <p:nvSpPr>
          <p:cNvPr id="10" name="文本框 9"/>
          <p:cNvSpPr txBox="1"/>
          <p:nvPr/>
        </p:nvSpPr>
        <p:spPr>
          <a:xfrm>
            <a:off x="6603499" y="2121588"/>
            <a:ext cx="40863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绿色代表实际执行代码的时间</a:t>
            </a:r>
            <a:endParaRPr lang="en-US" altLang="zh-CN" dirty="0"/>
          </a:p>
          <a:p>
            <a:r>
              <a:rPr lang="zh-CN" altLang="en-US" dirty="0"/>
              <a:t>白色代表上下文切换消耗的时间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当线程数过多时，</a:t>
            </a:r>
            <a:r>
              <a:rPr lang="en-US" altLang="zh-CN" b="1" dirty="0"/>
              <a:t>CPU</a:t>
            </a:r>
            <a:r>
              <a:rPr lang="zh-CN" altLang="en-US" b="1" dirty="0"/>
              <a:t>大量的执行时间</a:t>
            </a:r>
            <a:endParaRPr lang="en-US" altLang="zh-CN" b="1" dirty="0"/>
          </a:p>
          <a:p>
            <a:r>
              <a:rPr lang="zh-CN" altLang="en-US" b="1" dirty="0"/>
              <a:t>浪费在了线程的上下文切换上。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那线程数越少就越好了呗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06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那最好就一个线程，这样</a:t>
            </a:r>
            <a:r>
              <a:rPr lang="en-US" altLang="zh-CN" dirty="0"/>
              <a:t>CPU</a:t>
            </a:r>
            <a:r>
              <a:rPr lang="zh-CN" altLang="en-US" dirty="0"/>
              <a:t>就不用上下文切换了，一直执行这段代码呗。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3004457"/>
            <a:ext cx="11033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首先，一般的分时系统计算机上基本不可能只有一个进程</a:t>
            </a:r>
            <a:r>
              <a:rPr lang="en-US" altLang="zh-CN" dirty="0"/>
              <a:t>/</a:t>
            </a:r>
            <a:r>
              <a:rPr lang="zh-CN" altLang="en-US" dirty="0"/>
              <a:t>线程。操作系统上有许多你看不到的进程，他们</a:t>
            </a:r>
            <a:endParaRPr lang="en-US" altLang="zh-CN" dirty="0"/>
          </a:p>
          <a:p>
            <a:r>
              <a:rPr lang="zh-CN" altLang="en-US" dirty="0"/>
              <a:t>各司其职，让你的计算机和操作系统能够正常工作。你可以打开你的任务管理器，查看下你电脑上此刻创建</a:t>
            </a:r>
            <a:endParaRPr lang="en-US" altLang="zh-CN" dirty="0"/>
          </a:p>
          <a:p>
            <a:r>
              <a:rPr lang="zh-CN" altLang="en-US" dirty="0"/>
              <a:t>了多少个线程。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740" y="4120031"/>
            <a:ext cx="2698908" cy="2312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748" y="4372279"/>
            <a:ext cx="5874052" cy="14478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17004" y="5895313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Linux</a:t>
            </a:r>
            <a:r>
              <a:rPr lang="zh-CN" altLang="en-US" dirty="0"/>
              <a:t>可以使用</a:t>
            </a:r>
            <a:r>
              <a:rPr lang="en-US" altLang="zh-CN" dirty="0"/>
              <a:t>top</a:t>
            </a:r>
            <a:r>
              <a:rPr lang="zh-CN" altLang="en-US" dirty="0"/>
              <a:t>命令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那线程数越少就越好了呗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76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因此，现代处理器为了提升性能，都做成了多核，以便能够同时运行更多进程</a:t>
            </a:r>
            <a:r>
              <a:rPr lang="en-US" altLang="zh-CN" dirty="0"/>
              <a:t>/</a:t>
            </a:r>
            <a:r>
              <a:rPr lang="zh-CN" altLang="en-US" dirty="0"/>
              <a:t>线程，来提升性能。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如果你只用单个核心执行程序，就无法充分利用处理器的性能，会发生“一核有难，多核围观”的情况。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一核有难，多核围观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0688"/>
            <a:ext cx="6096527" cy="435133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核心数 和 线程数 有什么关系</a:t>
            </a:r>
            <a:r>
              <a:rPr lang="en-US" altLang="zh-CN" dirty="0"/>
              <a:t>?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748653" y="2501900"/>
          <a:ext cx="469469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747"/>
                <a:gridCol w="919566"/>
                <a:gridCol w="1069381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处理器名称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核心数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线程数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Intel </a:t>
                      </a:r>
                      <a:r>
                        <a:rPr lang="zh-CN" altLang="en-US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酷睿</a:t>
                      </a:r>
                      <a:r>
                        <a:rPr lang="en-US" altLang="zh-CN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i5  7500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4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核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FiraCode Nerd Font Mono" panose="02000009000000000000" pitchFamily="49" charset="0"/>
                        <a:cs typeface="FiraCode Nerd Font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4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线程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FiraCode Nerd Font Mono" panose="02000009000000000000" pitchFamily="49" charset="0"/>
                        <a:cs typeface="FiraCode Nerd Font Mono" panose="02000009000000000000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Intel 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酷睿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i7  7700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FiraCode Nerd Font Mono" panose="02000009000000000000" pitchFamily="49" charset="0"/>
                        <a:cs typeface="FiraCode Nerd Font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4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核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FiraCode Nerd Font Mono" panose="02000009000000000000" pitchFamily="49" charset="0"/>
                        <a:cs typeface="FiraCode Nerd Font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8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线程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FiraCode Nerd Font Mono" panose="02000009000000000000" pitchFamily="49" charset="0"/>
                        <a:cs typeface="FiraCode Nerd Font Mono" panose="02000009000000000000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AMD   Ryzen7 6800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FiraCode Nerd Font Mono" panose="02000009000000000000" pitchFamily="49" charset="0"/>
                        <a:cs typeface="FiraCode Nerd Font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8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核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FiraCode Nerd Font Mono" panose="02000009000000000000" pitchFamily="49" charset="0"/>
                        <a:cs typeface="FiraCode Nerd Font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16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线程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FiraCode Nerd Font Mono" panose="02000009000000000000" pitchFamily="49" charset="0"/>
                        <a:cs typeface="FiraCode Nerd Font Mono" panose="02000009000000000000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Intel 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酷睿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i7 13700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FiraCode Nerd Font Mono" panose="02000009000000000000" pitchFamily="49" charset="0"/>
                        <a:cs typeface="FiraCode Nerd Font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16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核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FiraCode Nerd Font Mono" panose="02000009000000000000" pitchFamily="49" charset="0"/>
                        <a:cs typeface="FiraCode Nerd Font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ea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24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FiraCode Nerd Font Mono" panose="02000009000000000000" pitchFamily="49" charset="0"/>
                          <a:cs typeface="FiraCode Nerd Font Mono" panose="02000009000000000000" pitchFamily="49" charset="0"/>
                        </a:rPr>
                        <a:t>线程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FiraCode Nerd Font Mono" panose="02000009000000000000" pitchFamily="49" charset="0"/>
                        <a:cs typeface="FiraCode Nerd Font Mono" panose="02000009000000000000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那线程到底是该多还是该少啊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22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看到这里你可能已经要骂娘了</a:t>
            </a:r>
            <a:r>
              <a:rPr lang="en-US" altLang="zh-CN" sz="2400" dirty="0"/>
              <a:t>: 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线程多了你说上下文切换时间多，线程少了你又说无法利用多核优势，那我到底要不要用多线程啊？用的话要开多少线程才合适呀？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我知道你很急，但你先别急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我们已经进入到第三个问题了</a:t>
            </a:r>
            <a:r>
              <a:rPr lang="en-US" altLang="zh-CN" sz="2400" dirty="0"/>
              <a:t>: 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zh-CN" altLang="en-US" sz="2400" b="1" dirty="0"/>
              <a:t>我到底应该用单线程还是多线程</a:t>
            </a:r>
            <a:endParaRPr lang="en-US" altLang="zh-CN" sz="2400" b="1" dirty="0"/>
          </a:p>
          <a:p>
            <a:pPr marL="0" indent="0">
              <a:buNone/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我到底应该用单线程还是多线程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0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这个问题需要根据你程序的类型来决定，所以在回答这个问题之前，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请你先判断自己的程序的什么类型的程序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应用程序的分类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在对线程的需求这个维度上，我们把应用程序分为两类：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计算密集型</a:t>
            </a:r>
            <a:endParaRPr lang="en-US" altLang="zh-CN" dirty="0"/>
          </a:p>
          <a:p>
            <a:r>
              <a:rPr lang="en-US" altLang="zh-CN" dirty="0"/>
              <a:t>I/O</a:t>
            </a:r>
            <a:r>
              <a:rPr lang="zh-CN" altLang="en-US" dirty="0"/>
              <a:t>密集型</a:t>
            </a:r>
            <a:r>
              <a:rPr lang="en-US" altLang="zh-CN" dirty="0"/>
              <a:t>*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6181095"/>
            <a:ext cx="1598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*</a:t>
            </a:r>
            <a:r>
              <a:rPr lang="zh-CN" altLang="en-US" sz="1100" dirty="0"/>
              <a:t>注</a:t>
            </a:r>
            <a:r>
              <a:rPr lang="en-US" altLang="zh-CN" sz="1100" dirty="0"/>
              <a:t>: I=Input, O=Output</a:t>
            </a:r>
            <a:endParaRPr lang="en-US" altLang="zh-CN" sz="11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计算密集型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这类应用程序主要一直在进行各种计算，它们进行中断的次数不多。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这类程序的特点是</a:t>
            </a:r>
            <a:r>
              <a:rPr lang="en-US" altLang="zh-CN" sz="2000" dirty="0"/>
              <a:t>: </a:t>
            </a:r>
            <a:r>
              <a:rPr lang="zh-CN" altLang="en-US" sz="2000" dirty="0"/>
              <a:t>希望尽可能多的占用</a:t>
            </a:r>
            <a:r>
              <a:rPr lang="en-US" altLang="zh-CN" sz="2000" dirty="0"/>
              <a:t>CPU</a:t>
            </a:r>
            <a:r>
              <a:rPr lang="zh-CN" altLang="en-US" sz="2000" dirty="0"/>
              <a:t>的运行时间，不要被打断，以最大化利用计算资源。</a:t>
            </a:r>
            <a:endParaRPr lang="zh-CN" altLang="en-US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429000"/>
            <a:ext cx="10547892" cy="224801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8200" y="5942568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理论最佳线程数 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= CPU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核心数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逻辑核心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I/O</a:t>
            </a:r>
            <a:r>
              <a:rPr lang="zh-CN" altLang="en-US" dirty="0"/>
              <a:t>密集型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9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这类应用程序经常进行网络或文件</a:t>
            </a:r>
            <a:r>
              <a:rPr lang="en-US" altLang="zh-CN" sz="2000" dirty="0"/>
              <a:t>I/O</a:t>
            </a:r>
            <a:r>
              <a:rPr lang="zh-CN" altLang="en-US" sz="2000" dirty="0"/>
              <a:t>，这意味着程序经常会产生大量中断</a:t>
            </a:r>
            <a:r>
              <a:rPr lang="en-US" altLang="zh-CN" sz="2000" dirty="0"/>
              <a:t>(</a:t>
            </a:r>
            <a:r>
              <a:rPr lang="zh-CN" altLang="en-US" sz="2000" dirty="0"/>
              <a:t>上下文切换</a:t>
            </a:r>
            <a:r>
              <a:rPr lang="en-US" altLang="zh-CN" sz="2000" dirty="0"/>
              <a:t>)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这类应用程序的特点是</a:t>
            </a:r>
            <a:r>
              <a:rPr lang="en-US" altLang="zh-CN" sz="2000" dirty="0"/>
              <a:t>: </a:t>
            </a:r>
            <a:r>
              <a:rPr lang="zh-CN" altLang="en-US" sz="2000" dirty="0"/>
              <a:t>对</a:t>
            </a:r>
            <a:r>
              <a:rPr lang="en-US" altLang="zh-CN" sz="2000" dirty="0"/>
              <a:t>CPU</a:t>
            </a:r>
            <a:r>
              <a:rPr lang="zh-CN" altLang="en-US" sz="2000" dirty="0"/>
              <a:t>时间片的需求不高，可能没执行多久，就触发中断了。</a:t>
            </a:r>
            <a:endParaRPr lang="en-US" altLang="zh-CN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319571"/>
            <a:ext cx="9627095" cy="21908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6382" y="5815223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理论最佳线程数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单核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= I/O 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耗时 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/ CPU 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耗时</a:t>
            </a:r>
            <a:endParaRPr lang="en-US" altLang="zh-CN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PingFang SC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理论最佳线程数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(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多核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= CPU 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核数 * 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(I/O 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耗时 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/ CPU 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耗时</a:t>
            </a:r>
            <a:r>
              <a:rPr lang="en-US" altLang="zh-CN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最佳线程数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dirty="0"/>
              <a:t>在实践中，一般会多创建一个线程，以便在出现内存缺页等问题导致系统中断的情况下，有额外的线程能顶上去。</a:t>
            </a:r>
            <a:endParaRPr lang="en-US" altLang="zh-CN" sz="18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b="1" dirty="0"/>
              <a:t>I/O</a:t>
            </a:r>
            <a:r>
              <a:rPr lang="zh-CN" altLang="en-US" sz="1800" b="1" dirty="0"/>
              <a:t>密集型</a:t>
            </a:r>
            <a:endParaRPr lang="en-US" altLang="zh-CN" sz="1800" b="1" dirty="0"/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最佳线程数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(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单核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)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 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= </a:t>
            </a:r>
            <a:r>
              <a:rPr lang="en-US" altLang="zh-CN" sz="1800" dirty="0">
                <a:solidFill>
                  <a:srgbClr val="333333"/>
                </a:solidFill>
                <a:highlight>
                  <a:srgbClr val="FFFFFF"/>
                </a:highlight>
                <a:latin typeface="PingFang SC"/>
              </a:rPr>
              <a:t>(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I/O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耗时 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/ CPU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耗时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) + 1</a:t>
            </a:r>
            <a:endParaRPr lang="en-US" altLang="zh-CN" sz="18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PingFang SC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最佳线程数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(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多核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)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 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= CPU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核数 * 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[(I/O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耗时 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/ CPU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耗时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) + 1]</a:t>
            </a:r>
            <a:endParaRPr lang="en-US" altLang="zh-CN" sz="18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PingFang SC"/>
            </a:endParaRPr>
          </a:p>
          <a:p>
            <a:pPr marL="0" indent="0">
              <a:buNone/>
            </a:pPr>
            <a:endParaRPr lang="en-US" altLang="zh-CN" sz="1800" dirty="0">
              <a:solidFill>
                <a:srgbClr val="333333"/>
              </a:solidFill>
              <a:highlight>
                <a:srgbClr val="FFFFFF"/>
              </a:highlight>
              <a:latin typeface="PingFang SC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rgbClr val="333333"/>
                </a:solidFill>
                <a:highlight>
                  <a:srgbClr val="FFFFFF"/>
                </a:highlight>
                <a:latin typeface="PingFang SC"/>
              </a:rPr>
              <a:t>计算密集型</a:t>
            </a:r>
            <a:endParaRPr lang="en-US" altLang="zh-CN" sz="1800" b="1" dirty="0">
              <a:solidFill>
                <a:srgbClr val="333333"/>
              </a:solidFill>
              <a:highlight>
                <a:srgbClr val="FFFFFF"/>
              </a:highlight>
              <a:latin typeface="PingFang SC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最佳线程数 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= CPU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核心数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(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逻辑核心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ingFang SC"/>
              </a:rPr>
              <a:t>) + 1</a:t>
            </a:r>
            <a:endParaRPr lang="en-US" altLang="zh-CN" sz="18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PingFang SC"/>
            </a:endParaRPr>
          </a:p>
          <a:p>
            <a:endParaRPr lang="en-US" altLang="zh-CN" sz="1800" dirty="0">
              <a:solidFill>
                <a:srgbClr val="333333"/>
              </a:solidFill>
              <a:highlight>
                <a:srgbClr val="FFFFFF"/>
              </a:highlight>
              <a:latin typeface="PingFang SC"/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rgbClr val="FF0000"/>
                </a:solidFill>
                <a:highlight>
                  <a:srgbClr val="FFFFFF"/>
                </a:highlight>
                <a:latin typeface="PingFang SC"/>
              </a:rPr>
              <a:t>以上公式只能作为参考，实际工业应用中，需要根据情况适当进行调整</a:t>
            </a:r>
            <a:endParaRPr lang="zh-CN" alt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课外拓展</a:t>
            </a:r>
            <a:r>
              <a:rPr lang="en-US" altLang="zh-CN"/>
              <a:t>—</a:t>
            </a:r>
            <a:r>
              <a:rPr lang="zh-CN" altLang="en-US"/>
              <a:t>如何选购合适的</a:t>
            </a:r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>
                <a:sym typeface="+mn-ea"/>
              </a:rPr>
              <a:t>具备了之前的知识，我们就可以根据场景来挑选合适的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课外拓展</a:t>
            </a:r>
            <a:r>
              <a:rPr lang="en-US" altLang="zh-CN"/>
              <a:t>—</a:t>
            </a:r>
            <a:r>
              <a:rPr lang="zh-CN" altLang="en-US"/>
              <a:t>如何选购合适的</a:t>
            </a:r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2400"/>
              <a:t>如果你要买来打游戏</a:t>
            </a:r>
            <a:r>
              <a:rPr lang="en-US" altLang="zh-CN" sz="2400"/>
              <a:t>, </a:t>
            </a:r>
            <a:r>
              <a:rPr lang="zh-CN" altLang="en-US" sz="2400"/>
              <a:t>那么</a:t>
            </a:r>
            <a:r>
              <a:rPr lang="en-US" altLang="zh-CN" sz="2400"/>
              <a:t>:</a:t>
            </a: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lvl="1"/>
            <a:r>
              <a:rPr lang="zh-CN" altLang="en-US" sz="2000"/>
              <a:t>你的场景是计算密集型</a:t>
            </a:r>
            <a:endParaRPr lang="zh-CN" altLang="en-US" sz="2000"/>
          </a:p>
          <a:p>
            <a:pPr lvl="1"/>
            <a:endParaRPr lang="zh-CN" altLang="en-US" sz="2000"/>
          </a:p>
          <a:p>
            <a:pPr lvl="1"/>
            <a:r>
              <a:rPr lang="zh-CN" altLang="en-US" sz="2000"/>
              <a:t>你需要尽量高的主频</a:t>
            </a:r>
            <a:endParaRPr lang="zh-CN" altLang="en-US" sz="2000"/>
          </a:p>
          <a:p>
            <a:pPr lvl="1"/>
            <a:endParaRPr lang="zh-CN" altLang="en-US" sz="2000"/>
          </a:p>
          <a:p>
            <a:pPr lvl="1"/>
            <a:r>
              <a:rPr lang="zh-CN" altLang="en-US" sz="2000"/>
              <a:t>你通常不需要大量的线程数</a:t>
            </a:r>
            <a:endParaRPr lang="zh-CN" altLang="en-US" sz="20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0" y="1753235"/>
            <a:ext cx="4345305" cy="3917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425565" y="5732780"/>
            <a:ext cx="3649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zh-CN" sz="1000" b="1"/>
              <a:t>主频、时钟周期、计算机指令的关系</a:t>
            </a:r>
            <a:endParaRPr lang="zh-CN" altLang="zh-CN" sz="10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课外拓展</a:t>
            </a:r>
            <a:r>
              <a:rPr lang="en-US" altLang="zh-CN"/>
              <a:t>—</a:t>
            </a:r>
            <a:r>
              <a:rPr lang="zh-CN" altLang="en-US"/>
              <a:t>如何选购合适的</a:t>
            </a:r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 sz="2400">
                <a:sym typeface="+mn-ea"/>
              </a:rPr>
              <a:t>如果你的场景是做服务器</a:t>
            </a:r>
            <a:r>
              <a:rPr lang="en-US" altLang="zh-CN" sz="2400">
                <a:sym typeface="+mn-ea"/>
              </a:rPr>
              <a:t>, </a:t>
            </a:r>
            <a:r>
              <a:rPr lang="zh-CN" altLang="en-US" sz="2400">
                <a:sym typeface="+mn-ea"/>
              </a:rPr>
              <a:t>那么</a:t>
            </a:r>
            <a:r>
              <a:rPr lang="en-US" altLang="zh-CN" sz="2400">
                <a:sym typeface="+mn-ea"/>
              </a:rPr>
              <a:t>:</a:t>
            </a:r>
            <a:endParaRPr lang="en-US" altLang="zh-CN" sz="2400">
              <a:sym typeface="+mn-ea"/>
            </a:endParaRPr>
          </a:p>
          <a:p>
            <a:pPr marL="0" indent="0">
              <a:buNone/>
            </a:pPr>
            <a:endParaRPr lang="en-US" altLang="zh-CN" sz="2400">
              <a:sym typeface="+mn-ea"/>
            </a:endParaRPr>
          </a:p>
          <a:p>
            <a:pPr lvl="1"/>
            <a:r>
              <a:rPr lang="zh-CN" altLang="en-US" sz="2000">
                <a:sym typeface="+mn-ea"/>
              </a:rPr>
              <a:t>你的场景是</a:t>
            </a:r>
            <a:r>
              <a:rPr lang="en-US" altLang="zh-CN" sz="2000">
                <a:sym typeface="+mn-ea"/>
              </a:rPr>
              <a:t>io</a:t>
            </a:r>
            <a:r>
              <a:rPr lang="zh-CN" altLang="en-US" sz="2000">
                <a:sym typeface="+mn-ea"/>
              </a:rPr>
              <a:t>密集型</a:t>
            </a:r>
            <a:r>
              <a:rPr lang="en-US" altLang="zh-CN" sz="2000">
                <a:sym typeface="+mn-ea"/>
              </a:rPr>
              <a:t>(</a:t>
            </a:r>
            <a:r>
              <a:rPr lang="zh-CN" altLang="en-US" sz="2000">
                <a:sym typeface="+mn-ea"/>
              </a:rPr>
              <a:t>通常</a:t>
            </a:r>
            <a:r>
              <a:rPr lang="en-US" altLang="zh-CN" sz="2000">
                <a:sym typeface="+mn-ea"/>
              </a:rPr>
              <a:t>)</a:t>
            </a:r>
            <a:endParaRPr lang="en-US" altLang="zh-CN" sz="2000">
              <a:sym typeface="+mn-ea"/>
            </a:endParaRPr>
          </a:p>
          <a:p>
            <a:pPr lvl="1"/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你不需要很高的主频</a:t>
            </a:r>
            <a:r>
              <a:rPr lang="en-US" altLang="zh-CN" sz="2000">
                <a:sym typeface="+mn-ea"/>
              </a:rPr>
              <a:t>(</a:t>
            </a:r>
            <a:r>
              <a:rPr lang="zh-CN" altLang="en-US" sz="2000">
                <a:sym typeface="+mn-ea"/>
              </a:rPr>
              <a:t>因为</a:t>
            </a:r>
            <a:r>
              <a:rPr lang="en-US" altLang="zh-CN" sz="2000">
                <a:sym typeface="+mn-ea"/>
              </a:rPr>
              <a:t>CPU</a:t>
            </a:r>
            <a:r>
              <a:rPr lang="zh-CN" altLang="en-US" sz="2000">
                <a:sym typeface="+mn-ea"/>
              </a:rPr>
              <a:t>性能不是瓶颈</a:t>
            </a:r>
            <a:r>
              <a:rPr lang="en-US" altLang="zh-CN" sz="2000">
                <a:sym typeface="+mn-ea"/>
              </a:rPr>
              <a:t>)</a:t>
            </a:r>
            <a:endParaRPr lang="en-US" altLang="zh-CN" sz="2000">
              <a:sym typeface="+mn-ea"/>
            </a:endParaRPr>
          </a:p>
          <a:p>
            <a:pPr lvl="1"/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你需要大量的线程数</a:t>
            </a:r>
            <a:r>
              <a:rPr lang="en-US" altLang="zh-CN" sz="2000">
                <a:sym typeface="+mn-ea"/>
              </a:rPr>
              <a:t>(</a:t>
            </a:r>
            <a:r>
              <a:rPr lang="zh-CN" altLang="en-US" sz="2000">
                <a:sym typeface="+mn-ea"/>
              </a:rPr>
              <a:t>核心数</a:t>
            </a:r>
            <a:r>
              <a:rPr lang="en-US" altLang="zh-CN" sz="2000">
                <a:sym typeface="+mn-ea"/>
              </a:rPr>
              <a:t>)</a:t>
            </a:r>
            <a:endParaRPr lang="zh-CN" altLang="en-US" sz="180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0130" y="1454785"/>
            <a:ext cx="1820545" cy="3948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675" y="1454785"/>
            <a:ext cx="1819910" cy="39477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90130" y="5560060"/>
            <a:ext cx="3640455" cy="865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olidFill>
                  <a:schemeClr val="tx1"/>
                </a:solidFill>
              </a:rPr>
              <a:t>二手的服务器</a:t>
            </a:r>
            <a:r>
              <a:rPr lang="en-US" altLang="zh-CN" sz="1200">
                <a:solidFill>
                  <a:schemeClr val="tx1"/>
                </a:solidFill>
              </a:rPr>
              <a:t>CPU</a:t>
            </a:r>
            <a:r>
              <a:rPr lang="zh-CN" altLang="en-US" sz="1200">
                <a:solidFill>
                  <a:schemeClr val="tx1"/>
                </a:solidFill>
              </a:rPr>
              <a:t>一般比较便宜</a:t>
            </a:r>
            <a:endParaRPr lang="zh-CN" altLang="en-US" sz="1200">
              <a:solidFill>
                <a:schemeClr val="tx1"/>
              </a:solidFill>
            </a:endParaRPr>
          </a:p>
          <a:p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 b="1">
                <a:solidFill>
                  <a:schemeClr val="tx1"/>
                </a:solidFill>
              </a:rPr>
              <a:t>12</a:t>
            </a:r>
            <a:r>
              <a:rPr lang="zh-CN" altLang="en-US" sz="1200" b="1">
                <a:solidFill>
                  <a:schemeClr val="tx1"/>
                </a:solidFill>
              </a:rPr>
              <a:t>核</a:t>
            </a:r>
            <a:r>
              <a:rPr lang="en-US" altLang="zh-CN" sz="1200" b="1">
                <a:solidFill>
                  <a:schemeClr val="tx1"/>
                </a:solidFill>
              </a:rPr>
              <a:t>24</a:t>
            </a:r>
            <a:r>
              <a:rPr lang="zh-CN" altLang="en-US" sz="1200" b="1">
                <a:solidFill>
                  <a:schemeClr val="tx1"/>
                </a:solidFill>
              </a:rPr>
              <a:t>线程</a:t>
            </a:r>
            <a:r>
              <a:rPr lang="zh-CN" altLang="en-US" sz="1200">
                <a:solidFill>
                  <a:schemeClr val="tx1"/>
                </a:solidFill>
              </a:rPr>
              <a:t>的</a:t>
            </a:r>
            <a:r>
              <a:rPr lang="en-US" altLang="zh-CN" sz="1200">
                <a:solidFill>
                  <a:schemeClr val="tx1"/>
                </a:solidFill>
              </a:rPr>
              <a:t>E5 2690 v3</a:t>
            </a:r>
            <a:r>
              <a:rPr lang="zh-CN" altLang="en-US" sz="1200">
                <a:solidFill>
                  <a:schemeClr val="tx1"/>
                </a:solidFill>
              </a:rPr>
              <a:t>在淘宝卖</a:t>
            </a:r>
            <a:r>
              <a:rPr lang="en-US" altLang="zh-CN" sz="1200">
                <a:solidFill>
                  <a:schemeClr val="tx1"/>
                </a:solidFill>
              </a:rPr>
              <a:t>40</a:t>
            </a:r>
            <a:r>
              <a:rPr lang="zh-CN" altLang="en-US" sz="1200">
                <a:solidFill>
                  <a:schemeClr val="tx1"/>
                </a:solidFill>
              </a:rPr>
              <a:t>块，</a:t>
            </a:r>
            <a:endParaRPr lang="zh-CN" altLang="en-US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100</a:t>
            </a:r>
            <a:r>
              <a:rPr lang="zh-CN" altLang="en-US" sz="1200">
                <a:solidFill>
                  <a:schemeClr val="tx1"/>
                </a:solidFill>
              </a:rPr>
              <a:t>块就能让你的服务器拥有</a:t>
            </a:r>
            <a:r>
              <a:rPr lang="en-US" altLang="zh-CN" sz="1200" b="1">
                <a:solidFill>
                  <a:schemeClr val="tx1"/>
                </a:solidFill>
              </a:rPr>
              <a:t>24</a:t>
            </a:r>
            <a:r>
              <a:rPr lang="zh-CN" altLang="en-US" sz="1200" b="1">
                <a:solidFill>
                  <a:schemeClr val="tx1"/>
                </a:solidFill>
              </a:rPr>
              <a:t>核心</a:t>
            </a:r>
            <a:r>
              <a:rPr lang="en-US" altLang="zh-CN" sz="1200" b="1">
                <a:solidFill>
                  <a:schemeClr val="tx1"/>
                </a:solidFill>
              </a:rPr>
              <a:t>48</a:t>
            </a:r>
            <a:r>
              <a:rPr lang="zh-CN" altLang="en-US" sz="1200" b="1">
                <a:solidFill>
                  <a:schemeClr val="tx1"/>
                </a:solidFill>
              </a:rPr>
              <a:t>线程</a:t>
            </a:r>
            <a:r>
              <a:rPr lang="en-US" altLang="zh-CN" sz="1200">
                <a:solidFill>
                  <a:schemeClr val="tx1"/>
                </a:solidFill>
              </a:rPr>
              <a:t>!</a:t>
            </a:r>
            <a:endParaRPr lang="en-US" alt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进一步思考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现在你知道了根据实际情况来选择合适的线程数量，那我们一起来看看下个问题</a:t>
            </a:r>
            <a:r>
              <a:rPr lang="en-US" altLang="zh-CN" sz="2000" dirty="0"/>
              <a:t>: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为什么我需要</a:t>
            </a:r>
            <a:r>
              <a:rPr lang="zh-CN" altLang="en-US" b="1" u="sng" dirty="0"/>
              <a:t>线程池</a:t>
            </a:r>
            <a:r>
              <a:rPr lang="en-US" altLang="zh-CN" b="1" dirty="0"/>
              <a:t>? </a:t>
            </a:r>
            <a:r>
              <a:rPr lang="zh-CN" altLang="en-US" b="1" dirty="0"/>
              <a:t>线程池一般设置多少合适</a:t>
            </a:r>
            <a:r>
              <a:rPr lang="en-US" altLang="zh-CN" b="1" dirty="0"/>
              <a:t>?</a:t>
            </a:r>
            <a:r>
              <a:rPr lang="en-US" altLang="zh-CN" sz="2800" b="1" dirty="0"/>
              <a:t> </a:t>
            </a:r>
            <a:endParaRPr lang="en-US" altLang="zh-CN" sz="2800" b="1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核心数 和 线程数 有什么关系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1985"/>
          </a:xfrm>
        </p:spPr>
        <p:txBody>
          <a:bodyPr/>
          <a:lstStyle/>
          <a:p>
            <a:r>
              <a:rPr lang="zh-CN" altLang="en-US" dirty="0"/>
              <a:t>线程</a:t>
            </a:r>
            <a:r>
              <a:rPr lang="en-US" altLang="zh-CN" dirty="0"/>
              <a:t>(Hardware Thread)</a:t>
            </a:r>
            <a:r>
              <a:rPr lang="zh-CN" altLang="en-US" dirty="0"/>
              <a:t> ≠</a:t>
            </a:r>
            <a:r>
              <a:rPr lang="en-US" altLang="zh-CN" dirty="0"/>
              <a:t> </a:t>
            </a:r>
            <a:r>
              <a:rPr lang="zh-CN" altLang="en-US" dirty="0"/>
              <a:t>线程</a:t>
            </a:r>
            <a:r>
              <a:rPr lang="en-US" altLang="zh-CN" dirty="0"/>
              <a:t>(Software Thread)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38200" y="3049882"/>
            <a:ext cx="11130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Hardware Thread </a:t>
            </a:r>
            <a:r>
              <a:rPr lang="zh-CN" altLang="en-US" dirty="0"/>
              <a:t>可以看作是</a:t>
            </a:r>
            <a:r>
              <a:rPr lang="en-US" altLang="zh-CN" dirty="0"/>
              <a:t>CPU</a:t>
            </a:r>
            <a:r>
              <a:rPr lang="zh-CN" altLang="en-US" dirty="0"/>
              <a:t>的“核”。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要了解</a:t>
            </a:r>
            <a:r>
              <a:rPr lang="en-US" altLang="zh-CN" dirty="0"/>
              <a:t>CPU</a:t>
            </a:r>
            <a:r>
              <a:rPr lang="zh-CN" altLang="en-US" dirty="0"/>
              <a:t>的核是什么</a:t>
            </a:r>
            <a:r>
              <a:rPr lang="en-US" altLang="zh-CN" dirty="0"/>
              <a:t>, </a:t>
            </a:r>
            <a:r>
              <a:rPr lang="zh-CN" altLang="en-US" dirty="0"/>
              <a:t>我们要从计算机的体系结构开始说起</a:t>
            </a:r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场景模拟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李小懂开发了一个上班摸鱼的网站，深受打工人喜爱，并发量非常大。为了尽量提高用户的访问速度，他使用了多线程技术，每个用户访问网站，他都创建一个线程为用户提供服务。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李小懂的多线程程序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044" y="2274149"/>
            <a:ext cx="6232808" cy="25518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30" y="2274149"/>
            <a:ext cx="4194616" cy="261974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李小懂的做法正确吗？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李小懂觉得，用户只要一访问我的网站，我就立马创建一个线程为他服务，这样他就不用排队等待啦。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如果这个程序是单线程，那就只能等前一个用户接收完数据才能处理下一个用户请求。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580" y="3514548"/>
            <a:ext cx="4311872" cy="26036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954" y="3429000"/>
            <a:ext cx="3919507" cy="27479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李小懂的做法正确吗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2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李小懂的想法是没错的，许多常见的</a:t>
            </a:r>
            <a:r>
              <a:rPr lang="en-US" altLang="zh-CN" sz="2000" dirty="0"/>
              <a:t>Web</a:t>
            </a:r>
            <a:r>
              <a:rPr lang="zh-CN" altLang="en-US" sz="2000" dirty="0"/>
              <a:t>框架或网络库都是这么做的</a:t>
            </a:r>
            <a:r>
              <a:rPr lang="en-US" altLang="zh-CN" sz="2000" dirty="0"/>
              <a:t>: </a:t>
            </a:r>
            <a:r>
              <a:rPr lang="zh-CN" altLang="en-US" sz="2000" u="sng" dirty="0"/>
              <a:t>为每一个连接开一个线程进行处理</a:t>
            </a:r>
            <a:r>
              <a:rPr lang="zh-CN" altLang="en-US" sz="2000" dirty="0"/>
              <a:t>，这样能避免用户串行等待，同时处理多个用户的请求，从而提升性能。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但</a:t>
            </a:r>
            <a:r>
              <a:rPr lang="zh-CN" altLang="en-US" sz="2000" b="1" dirty="0"/>
              <a:t>如果此时有大量用户同时访问呢</a:t>
            </a:r>
            <a:r>
              <a:rPr lang="en-US" altLang="zh-CN" sz="2000" b="1" dirty="0"/>
              <a:t>?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1000</a:t>
            </a:r>
            <a:r>
              <a:rPr lang="zh-CN" altLang="en-US" sz="2000" dirty="0"/>
              <a:t>个</a:t>
            </a:r>
            <a:r>
              <a:rPr lang="en-US" altLang="zh-CN" sz="2000" dirty="0"/>
              <a:t>?  1</a:t>
            </a:r>
            <a:r>
              <a:rPr lang="zh-CN" altLang="en-US" sz="2000" dirty="0"/>
              <a:t>万个</a:t>
            </a:r>
            <a:r>
              <a:rPr lang="en-US" altLang="zh-CN" sz="2000" dirty="0"/>
              <a:t>? </a:t>
            </a:r>
            <a:r>
              <a:rPr lang="zh-CN" altLang="en-US" sz="2000" dirty="0"/>
              <a:t>甚至</a:t>
            </a:r>
            <a:r>
              <a:rPr lang="en-US" altLang="zh-CN" sz="2000" dirty="0"/>
              <a:t>10</a:t>
            </a:r>
            <a:r>
              <a:rPr lang="zh-CN" altLang="en-US" sz="2000" dirty="0"/>
              <a:t>万个</a:t>
            </a:r>
            <a:r>
              <a:rPr lang="en-US" altLang="zh-CN" sz="2000" dirty="0"/>
              <a:t>?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那岂不是会创建</a:t>
            </a:r>
            <a:r>
              <a:rPr lang="en-US" altLang="zh-CN" sz="2000" dirty="0"/>
              <a:t>10</a:t>
            </a:r>
            <a:r>
              <a:rPr lang="zh-CN" altLang="en-US" sz="2000" dirty="0"/>
              <a:t>万个线程</a:t>
            </a:r>
            <a:r>
              <a:rPr lang="en-US" altLang="zh-CN" sz="2000" dirty="0"/>
              <a:t>?!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海量用户带来的烦恼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92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李小懂使用多线程技术，提高了网站的并发吞吐量，让更多的用户能够同一时间访问他的网站。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他把网站运行在一台</a:t>
            </a:r>
            <a:r>
              <a:rPr lang="en-US" altLang="zh-CN" sz="2000" dirty="0"/>
              <a:t>16</a:t>
            </a:r>
            <a:r>
              <a:rPr lang="zh-CN" altLang="en-US" sz="2000" dirty="0"/>
              <a:t>核</a:t>
            </a:r>
            <a:r>
              <a:rPr lang="en-US" altLang="zh-CN" sz="2000" dirty="0"/>
              <a:t>(</a:t>
            </a:r>
            <a:r>
              <a:rPr lang="zh-CN" altLang="en-US" sz="2000" dirty="0"/>
              <a:t>逻辑核心</a:t>
            </a:r>
            <a:r>
              <a:rPr lang="en-US" altLang="zh-CN" sz="2000" dirty="0"/>
              <a:t>)</a:t>
            </a:r>
            <a:r>
              <a:rPr lang="zh-CN" altLang="en-US" sz="2000" dirty="0"/>
              <a:t>的云服务上，心想这么多核的机器，能处理很大的并发访问量了。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突然有一天，</a:t>
            </a:r>
            <a:r>
              <a:rPr lang="en-US" altLang="zh-CN" sz="2000" dirty="0"/>
              <a:t>10</a:t>
            </a:r>
            <a:r>
              <a:rPr lang="zh-CN" altLang="en-US" sz="2000" dirty="0"/>
              <a:t>万个用户同一时间涌了进来</a:t>
            </a:r>
            <a:r>
              <a:rPr lang="en-US" altLang="zh-CN" sz="2000" dirty="0"/>
              <a:t>,</a:t>
            </a:r>
            <a:r>
              <a:rPr lang="zh-CN" altLang="en-US" sz="2000" dirty="0"/>
              <a:t>机器一下子创建了</a:t>
            </a:r>
            <a:r>
              <a:rPr lang="en-US" altLang="zh-CN" sz="2000" dirty="0"/>
              <a:t>10</a:t>
            </a:r>
            <a:r>
              <a:rPr lang="zh-CN" altLang="en-US" sz="2000" dirty="0"/>
              <a:t>万个线程，频繁的上下文切换导致程序效率运行低效，旧的请求还没处理完，新的请求又进来了，线程数越堆越多，造成雪崩，李小懂的服务变得几乎不可用了。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海量用户带来的烦恼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564" y="2368455"/>
            <a:ext cx="8004003" cy="332728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175625" y="5941349"/>
            <a:ext cx="559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我们来看看这种情况下，各大网络框架是如何处理的</a:t>
            </a:r>
            <a:r>
              <a:rPr lang="en-US" altLang="zh-CN" dirty="0"/>
              <a:t>?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3827"/>
            <a:ext cx="10515600" cy="250764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2000" dirty="0"/>
              <a:t>简单讲，池化技术的核心理念就是</a:t>
            </a:r>
            <a:r>
              <a:rPr lang="en-US" altLang="zh-CN" sz="2000" dirty="0"/>
              <a:t>: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i="1" u="sng" dirty="0">
                <a:solidFill>
                  <a:schemeClr val="bg1">
                    <a:lumMod val="50000"/>
                  </a:schemeClr>
                </a:solidFill>
              </a:rPr>
              <a:t>提前准备一些资源，在需要时可以重复使用这些预先准备的资源。</a:t>
            </a:r>
            <a:endParaRPr lang="en-US" altLang="zh-CN" sz="2000" i="1" u="sng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池化技术的应用有很多，线程池、连接池、内存池等，我们这里拿线程池举例：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程序通常会在开始运行时先初始化一个线程池，等到需要用到线程的时候，从里面获取线程进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行执行。这样既可以重用线程，避免了创建线程的开销，又可以避免线程数量无限制的增长。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182970"/>
            <a:ext cx="4038808" cy="209560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线程池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490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李小懂在网上看了些线程池的资料，自己写了一个粗糙的线程池。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621" y="1986455"/>
            <a:ext cx="3795763" cy="459097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36858" y="3633193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比起用户请求的时候动态创建线程，使用预先准备好的线程性能会更好。</a:t>
            </a:r>
            <a:endParaRPr lang="en-US" altLang="zh-CN" sz="1600" dirty="0"/>
          </a:p>
          <a:p>
            <a:r>
              <a:rPr lang="zh-CN" altLang="en-US" sz="1600" dirty="0"/>
              <a:t>这样省去了创建线程的开销，只需要拿到创建好的线程，把代码放上去</a:t>
            </a:r>
            <a:endParaRPr lang="en-US" altLang="zh-CN" sz="1600" dirty="0"/>
          </a:p>
          <a:p>
            <a:r>
              <a:rPr lang="zh-CN" altLang="en-US" sz="1600" dirty="0"/>
              <a:t>执行就行。</a:t>
            </a:r>
            <a:endParaRPr lang="en-US" altLang="zh-CN" sz="1600" dirty="0"/>
          </a:p>
          <a:p>
            <a:endParaRPr lang="en-US" altLang="zh-CN"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4400" dirty="0"/>
              <a:t>失去了什么</a:t>
            </a:r>
            <a:r>
              <a:rPr lang="en-US" altLang="zh-CN" sz="4400" dirty="0"/>
              <a:t>? 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聪明的同学可能已经发现了，李小懂的线程池是根据机器核心数创建的，意味着只有</a:t>
            </a:r>
            <a:r>
              <a:rPr lang="en-US" altLang="zh-CN" dirty="0"/>
              <a:t>16</a:t>
            </a:r>
            <a:r>
              <a:rPr lang="zh-CN" altLang="en-US" dirty="0"/>
              <a:t>个线程。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也就是说，当</a:t>
            </a:r>
            <a:r>
              <a:rPr lang="en-US" altLang="zh-CN" dirty="0"/>
              <a:t>17</a:t>
            </a:r>
            <a:r>
              <a:rPr lang="zh-CN" altLang="en-US" dirty="0"/>
              <a:t>个用户同时访问时，最后一个用户就只能等待前面某个线程处理完成后才能进行。因为第</a:t>
            </a:r>
            <a:r>
              <a:rPr lang="en-US" altLang="zh-CN" dirty="0"/>
              <a:t>17</a:t>
            </a:r>
            <a:r>
              <a:rPr lang="zh-CN" altLang="en-US" dirty="0"/>
              <a:t>个用户来的时候，线程池已经空了。</a:t>
            </a:r>
            <a:endParaRPr lang="en-US" altLang="zh-CN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又</a:t>
            </a:r>
            <a:r>
              <a:rPr lang="zh-CN" altLang="en-US" sz="4400" dirty="0"/>
              <a:t>得到了什么</a:t>
            </a:r>
            <a:r>
              <a:rPr lang="en-US" altLang="zh-CN" sz="4400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由于使用了线程池，即使</a:t>
            </a:r>
            <a:r>
              <a:rPr lang="en-US" altLang="zh-CN" sz="2000" dirty="0"/>
              <a:t>10</a:t>
            </a:r>
            <a:r>
              <a:rPr lang="zh-CN" altLang="en-US" sz="2000" dirty="0"/>
              <a:t>万个用户同时访问李小懂的网站，也不会创建过多线程，导致系统雪崩。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如果李小懂经过持续的调优和摸索，</a:t>
            </a:r>
            <a:r>
              <a:rPr lang="zh-CN" altLang="en-US" sz="2000" u="sng" dirty="0"/>
              <a:t>线程池大小设置的恰到好处</a:t>
            </a:r>
            <a:r>
              <a:rPr lang="zh-CN" altLang="en-US" sz="2000" dirty="0"/>
              <a:t>，那它的程序就能</a:t>
            </a:r>
            <a:r>
              <a:rPr lang="zh-CN" altLang="en-US" sz="2000" u="sng" dirty="0"/>
              <a:t>始终以巅峰的性能对外提供服务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1600" dirty="0"/>
              <a:t>可能这个</a:t>
            </a:r>
            <a:r>
              <a:rPr lang="en-US" altLang="zh-CN" sz="1600" dirty="0"/>
              <a:t>16</a:t>
            </a:r>
            <a:r>
              <a:rPr lang="zh-CN" altLang="en-US" sz="1600" dirty="0"/>
              <a:t>核的机器每秒钟处理上限就是</a:t>
            </a:r>
            <a:r>
              <a:rPr lang="en-US" altLang="zh-CN" sz="1600" dirty="0"/>
              <a:t>1</a:t>
            </a:r>
            <a:r>
              <a:rPr lang="zh-CN" altLang="en-US" sz="1600" dirty="0"/>
              <a:t>万</a:t>
            </a:r>
            <a:r>
              <a:rPr lang="en-US" altLang="zh-CN" sz="1600" dirty="0"/>
              <a:t>(</a:t>
            </a:r>
            <a:r>
              <a:rPr lang="zh-CN" altLang="en-US" sz="1600" dirty="0"/>
              <a:t>配置限制</a:t>
            </a:r>
            <a:r>
              <a:rPr lang="en-US" altLang="zh-CN" sz="1600" dirty="0"/>
              <a:t>)</a:t>
            </a:r>
            <a:r>
              <a:rPr lang="zh-CN" altLang="en-US" sz="1600" dirty="0"/>
              <a:t>，李小懂设置了合理大小的线程池，每秒钟真的做到了处理</a:t>
            </a:r>
            <a:r>
              <a:rPr lang="en-US" altLang="zh-CN" sz="1600" dirty="0"/>
              <a:t>1</a:t>
            </a:r>
            <a:r>
              <a:rPr lang="zh-CN" altLang="en-US" sz="1600" dirty="0"/>
              <a:t>万个请求，虽然剩下的请求在等待处理，但不会再担心创建过多的线程数导致网站挂掉了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现代计算机体系结构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8946" y="1690688"/>
            <a:ext cx="5924854" cy="4127712"/>
          </a:xfrm>
        </p:spPr>
      </p:pic>
      <p:sp>
        <p:nvSpPr>
          <p:cNvPr id="6" name="文本框 5"/>
          <p:cNvSpPr txBox="1"/>
          <p:nvPr/>
        </p:nvSpPr>
        <p:spPr>
          <a:xfrm>
            <a:off x="838200" y="1970048"/>
            <a:ext cx="4655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右图是一张最基本的计算机硬件组成示意图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描述了计算机几个主要的组成部件</a:t>
            </a:r>
            <a:r>
              <a:rPr lang="en-US" altLang="zh-CN" dirty="0"/>
              <a:t>(</a:t>
            </a:r>
            <a:r>
              <a:rPr lang="zh-CN" altLang="en-US" dirty="0"/>
              <a:t>的抽象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10057" y="5925015"/>
            <a:ext cx="5243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取自</a:t>
            </a:r>
            <a:r>
              <a:rPr lang="en-US" altLang="zh-CN" sz="1400" dirty="0"/>
              <a:t>《Computer Systems-A Programmer’s Perspective》(CSAPP)</a:t>
            </a:r>
            <a:endParaRPr lang="zh-CN" altLang="en-US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2021"/>
            <a:ext cx="3378374" cy="16447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31262" y="5742769"/>
            <a:ext cx="2417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一段程序，是如何被执行的</a:t>
            </a:r>
            <a:r>
              <a:rPr lang="en-US" altLang="zh-CN" sz="1400" dirty="0"/>
              <a:t>?</a:t>
            </a:r>
            <a:endParaRPr lang="zh-CN" altLang="en-US" sz="1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92" y="5409082"/>
            <a:ext cx="2222191" cy="24136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池化技术小结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池化技术为我们带来了很多好处，主要有以下几点</a:t>
            </a:r>
            <a:r>
              <a:rPr lang="en-US" altLang="zh-CN" dirty="0"/>
              <a:t>: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提高资源利用率，减少了创建</a:t>
            </a:r>
            <a:r>
              <a:rPr lang="en-US" altLang="zh-CN" sz="2000" dirty="0"/>
              <a:t>/</a:t>
            </a:r>
            <a:r>
              <a:rPr lang="zh-CN" altLang="en-US" sz="2000" dirty="0"/>
              <a:t>销毁资源的开销，从而提升性能。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可以对资源的使用进行限制，避免过多资源拖慢系统性能。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你已经分别从软件</a:t>
            </a:r>
            <a:r>
              <a:rPr lang="en-US" altLang="zh-CN" dirty="0"/>
              <a:t>/</a:t>
            </a:r>
            <a:r>
              <a:rPr lang="zh-CN" altLang="en-US" dirty="0"/>
              <a:t>硬件了解了多线程编程的各种基本概念，你可以再次回顾下我们讲过的所有问题，试试看能不能回答出来：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2000" dirty="0"/>
              <a:t>我们常说的</a:t>
            </a:r>
            <a:r>
              <a:rPr lang="en-US" altLang="zh-CN" sz="2000" dirty="0"/>
              <a:t>CPU</a:t>
            </a:r>
            <a:r>
              <a:rPr lang="zh-CN" altLang="en-US" sz="2000" dirty="0"/>
              <a:t>核心数 和 线程数 有什么关系</a:t>
            </a:r>
            <a:r>
              <a:rPr lang="en-US" altLang="zh-CN" sz="2000" dirty="0"/>
              <a:t>?</a:t>
            </a:r>
            <a:r>
              <a:rPr lang="en-US" altLang="zh-CN" sz="1100" dirty="0"/>
              <a:t>(</a:t>
            </a:r>
            <a:r>
              <a:rPr lang="zh-CN" altLang="en-US" sz="1100" dirty="0"/>
              <a:t>物理核心</a:t>
            </a:r>
            <a:r>
              <a:rPr lang="en-US" altLang="zh-CN" sz="1100" dirty="0"/>
              <a:t>/</a:t>
            </a:r>
            <a:r>
              <a:rPr lang="zh-CN" altLang="en-US" sz="1100" dirty="0"/>
              <a:t>逻辑核心</a:t>
            </a:r>
            <a:r>
              <a:rPr lang="en-US" altLang="zh-CN" sz="1100" dirty="0"/>
              <a:t>/</a:t>
            </a:r>
            <a:r>
              <a:rPr lang="zh-CN" altLang="en-US" sz="1100" dirty="0"/>
              <a:t>硬件线程</a:t>
            </a:r>
            <a:r>
              <a:rPr lang="en-US" altLang="zh-CN" sz="1100" dirty="0"/>
              <a:t>/</a:t>
            </a:r>
            <a:r>
              <a:rPr lang="zh-CN" altLang="en-US" sz="1100" dirty="0"/>
              <a:t>软件线程</a:t>
            </a:r>
            <a:r>
              <a:rPr lang="en-US" altLang="zh-CN" sz="1100" dirty="0"/>
              <a:t>)</a:t>
            </a:r>
            <a:endParaRPr lang="en-US" altLang="zh-CN" sz="800" dirty="0"/>
          </a:p>
          <a:p>
            <a:r>
              <a:rPr lang="zh-CN" altLang="en-US" sz="2000" dirty="0"/>
              <a:t>多线程性能就一定高吗</a:t>
            </a:r>
            <a:r>
              <a:rPr lang="en-US" altLang="zh-CN" sz="2000" dirty="0"/>
              <a:t>? </a:t>
            </a:r>
            <a:r>
              <a:rPr lang="en-US" altLang="zh-CN" sz="1100" dirty="0"/>
              <a:t>(</a:t>
            </a:r>
            <a:r>
              <a:rPr lang="zh-CN" altLang="en-US" sz="1100" dirty="0"/>
              <a:t>大量的上下文切换</a:t>
            </a:r>
            <a:r>
              <a:rPr lang="en-US" altLang="zh-CN" sz="1100" dirty="0"/>
              <a:t>) </a:t>
            </a:r>
            <a:endParaRPr lang="en-US" altLang="zh-CN" sz="1100" dirty="0"/>
          </a:p>
          <a:p>
            <a:r>
              <a:rPr lang="zh-CN" altLang="en-US" sz="2000" dirty="0"/>
              <a:t>我到底应该用单线程还是多线程</a:t>
            </a:r>
            <a:r>
              <a:rPr lang="en-US" altLang="zh-CN" sz="2000" dirty="0"/>
              <a:t>? </a:t>
            </a:r>
            <a:r>
              <a:rPr lang="en-US" altLang="zh-CN" sz="1100" dirty="0"/>
              <a:t>(</a:t>
            </a:r>
            <a:r>
              <a:rPr lang="zh-CN" altLang="en-US" sz="1100" dirty="0"/>
              <a:t>计算密集型</a:t>
            </a:r>
            <a:r>
              <a:rPr lang="en-US" altLang="zh-CN" sz="1100" dirty="0"/>
              <a:t>/IO</a:t>
            </a:r>
            <a:r>
              <a:rPr lang="zh-CN" altLang="en-US" sz="1100" dirty="0"/>
              <a:t>密集型</a:t>
            </a:r>
            <a:r>
              <a:rPr lang="en-US" altLang="zh-CN" sz="1100" dirty="0"/>
              <a:t>) </a:t>
            </a:r>
            <a:endParaRPr lang="en-US" altLang="zh-CN" sz="1100" dirty="0"/>
          </a:p>
          <a:p>
            <a:r>
              <a:rPr lang="zh-CN" altLang="en-US" sz="2000" dirty="0"/>
              <a:t>为什么我需要线程池</a:t>
            </a:r>
            <a:r>
              <a:rPr lang="en-US" altLang="zh-CN" sz="2000" dirty="0"/>
              <a:t>? </a:t>
            </a:r>
            <a:r>
              <a:rPr lang="zh-CN" altLang="en-US" sz="2000" dirty="0"/>
              <a:t>线程池一般设置多少合适</a:t>
            </a:r>
            <a:r>
              <a:rPr lang="en-US" altLang="zh-CN" sz="2000" dirty="0"/>
              <a:t>? </a:t>
            </a:r>
            <a:r>
              <a:rPr lang="en-US" altLang="zh-CN" sz="1100" dirty="0"/>
              <a:t>(</a:t>
            </a:r>
            <a:r>
              <a:rPr lang="zh-CN" altLang="en-US" sz="1100" dirty="0"/>
              <a:t>资源限制</a:t>
            </a:r>
            <a:r>
              <a:rPr lang="en-US" altLang="zh-CN" sz="1100" dirty="0"/>
              <a:t>/</a:t>
            </a:r>
            <a:r>
              <a:rPr lang="zh-CN" altLang="en-US" sz="1100" dirty="0"/>
              <a:t>重复利用</a:t>
            </a:r>
            <a:r>
              <a:rPr lang="en-US" altLang="zh-CN" sz="1100" dirty="0"/>
              <a:t>)</a:t>
            </a:r>
            <a:endParaRPr lang="en-US" altLang="zh-CN" sz="1100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课下扩展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关于多线程，我们还有很多未曾了解的内容，如果你感兴趣，可以试着自行了解下这些</a:t>
            </a:r>
            <a:r>
              <a:rPr lang="zh-CN" altLang="en-US" dirty="0"/>
              <a:t>问题：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sz="1800" dirty="0"/>
              <a:t>为什么说Node.js和Redis是单线程的，但又总说它们性能高?</a:t>
            </a:r>
            <a:r>
              <a:rPr lang="en-US" sz="1800" dirty="0"/>
              <a:t> (</a:t>
            </a:r>
            <a:r>
              <a:rPr lang="zh-CN" altLang="en-US" sz="1800" dirty="0"/>
              <a:t>线程模型</a:t>
            </a:r>
            <a:r>
              <a:rPr lang="en-US" altLang="zh-CN" sz="1800" dirty="0"/>
              <a:t>/epoll/</a:t>
            </a:r>
            <a:r>
              <a:rPr lang="zh-CN" altLang="en-US" sz="1800" dirty="0"/>
              <a:t>事件机制</a:t>
            </a:r>
            <a:r>
              <a:rPr lang="en-US" sz="1800" dirty="0"/>
              <a:t>)</a:t>
            </a:r>
            <a:endParaRPr sz="1800" dirty="0"/>
          </a:p>
          <a:p>
            <a:r>
              <a:rPr sz="1800" dirty="0"/>
              <a:t>为什么我在线程间同步数据要加锁?为什么一个线程修改了变量其他线程却可能看不到?</a:t>
            </a:r>
            <a:r>
              <a:rPr lang="en-US" sz="1800" dirty="0"/>
              <a:t> </a:t>
            </a:r>
            <a:r>
              <a:rPr sz="1800" dirty="0"/>
              <a:t>(MESI/内存屏障)</a:t>
            </a: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程序运行流程图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9753" y="1690688"/>
            <a:ext cx="6210619" cy="44960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1888274"/>
            <a:ext cx="442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将程序从磁盘</a:t>
            </a:r>
            <a:r>
              <a:rPr lang="en-US" altLang="zh-CN" sz="1600" dirty="0"/>
              <a:t>(Disk)</a:t>
            </a:r>
            <a:r>
              <a:rPr lang="zh-CN" altLang="en-US" sz="1600" dirty="0"/>
              <a:t>加载到内存</a:t>
            </a:r>
            <a:r>
              <a:rPr lang="en-US" altLang="zh-CN" sz="1600" dirty="0"/>
              <a:t>(Main memory)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838200" y="2547416"/>
            <a:ext cx="410400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hello</a:t>
            </a:r>
            <a:r>
              <a:rPr lang="zh-CN" altLang="en-US" sz="1600" dirty="0"/>
              <a:t>这个可执行文件里，包含了运行所需的</a:t>
            </a:r>
            <a:endParaRPr lang="en-US" altLang="zh-CN" sz="1600" dirty="0"/>
          </a:p>
          <a:p>
            <a:r>
              <a:rPr lang="zh-CN" altLang="en-US" sz="1600" dirty="0"/>
              <a:t>所有信息</a:t>
            </a:r>
            <a:r>
              <a:rPr lang="en-US" altLang="zh-CN" sz="1600" dirty="0"/>
              <a:t>:</a:t>
            </a:r>
            <a:endParaRPr lang="en-US" altLang="zh-CN" sz="1600" dirty="0"/>
          </a:p>
          <a:p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程序的入口地址</a:t>
            </a:r>
            <a:r>
              <a:rPr lang="en-US" altLang="zh-CN" sz="1600" dirty="0"/>
              <a:t>(</a:t>
            </a:r>
            <a:r>
              <a:rPr lang="en-US" altLang="zh-CN" sz="1600" dirty="0" err="1"/>
              <a:t>entrypoint</a:t>
            </a:r>
            <a:r>
              <a:rPr lang="en-US" altLang="zh-CN" sz="1600" dirty="0"/>
              <a:t>)(</a:t>
            </a:r>
            <a:r>
              <a:rPr lang="zh-CN" altLang="en-US" sz="1600" dirty="0"/>
              <a:t>不是</a:t>
            </a:r>
            <a:r>
              <a:rPr lang="en-US" altLang="zh-CN" sz="1600" dirty="0"/>
              <a:t>main</a:t>
            </a:r>
            <a:r>
              <a:rPr lang="zh-CN" altLang="en-US" sz="1600" dirty="0"/>
              <a:t>喔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代码的二进制表示</a:t>
            </a:r>
            <a:r>
              <a:rPr lang="en-US" altLang="zh-CN" sz="1600" dirty="0"/>
              <a:t>(</a:t>
            </a:r>
            <a:r>
              <a:rPr lang="zh-CN" altLang="en-US" sz="1600" dirty="0"/>
              <a:t>指令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Tx/>
              <a:buChar char="-"/>
            </a:pPr>
            <a:endParaRPr lang="en-US" altLang="zh-CN" sz="1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23" y="3969834"/>
            <a:ext cx="4265094" cy="22168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程序运行流程图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4049" y="1683254"/>
            <a:ext cx="6153466" cy="455953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1888274"/>
            <a:ext cx="3586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2.CPU</a:t>
            </a:r>
            <a:r>
              <a:rPr lang="zh-CN" altLang="en-US" sz="1600" dirty="0"/>
              <a:t>从内存中取程序的指令进行执行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CPU</a:t>
            </a:r>
            <a:r>
              <a:rPr lang="zh-CN" altLang="en-US" dirty="0"/>
              <a:t>的核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53776" y="2070681"/>
            <a:ext cx="6700024" cy="23823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现代处理器中，每个核心都包含了左图中的完整部件。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我们平时说的</a:t>
            </a:r>
            <a:r>
              <a:rPr lang="en-US" altLang="zh-CN" dirty="0"/>
              <a:t>CPU x</a:t>
            </a:r>
            <a:r>
              <a:rPr lang="zh-CN" altLang="en-US" dirty="0"/>
              <a:t>核</a:t>
            </a:r>
            <a:r>
              <a:rPr lang="en-US" altLang="zh-CN" dirty="0"/>
              <a:t>x</a:t>
            </a:r>
            <a:r>
              <a:rPr lang="zh-CN" altLang="en-US" dirty="0"/>
              <a:t>线程中的“核”指的就是左边这个结构。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3263973" cy="29184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CPU</a:t>
            </a:r>
            <a:r>
              <a:rPr lang="zh-CN" altLang="en-US" dirty="0"/>
              <a:t>的线程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5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CPU</a:t>
            </a:r>
            <a:r>
              <a:rPr lang="zh-CN" altLang="en-US" sz="2400" dirty="0"/>
              <a:t>线程</a:t>
            </a:r>
            <a:r>
              <a:rPr lang="en-US" altLang="zh-CN" sz="2400" dirty="0"/>
              <a:t>(Hardware Thread)</a:t>
            </a:r>
            <a:r>
              <a:rPr lang="zh-CN" altLang="en-US" sz="2400" dirty="0"/>
              <a:t>约等于前面提到的核</a:t>
            </a:r>
            <a:r>
              <a:rPr lang="en-US" altLang="zh-CN" sz="2400" dirty="0"/>
              <a:t>(Core)</a:t>
            </a:r>
            <a:r>
              <a:rPr lang="zh-CN" altLang="en-US" sz="2400" dirty="0"/>
              <a:t>，在操作系统看来，</a:t>
            </a:r>
            <a:r>
              <a:rPr lang="en-US" altLang="zh-CN" sz="2400" dirty="0"/>
              <a:t>Hardware Thread</a:t>
            </a:r>
            <a:r>
              <a:rPr lang="zh-CN" altLang="en-US" sz="2400" dirty="0"/>
              <a:t>就是一颗</a:t>
            </a:r>
            <a:r>
              <a:rPr lang="en-US" altLang="zh-CN" sz="2400" dirty="0"/>
              <a:t>CPU</a:t>
            </a:r>
            <a:r>
              <a:rPr lang="zh-CN" altLang="en-US" sz="2400" dirty="0"/>
              <a:t>核心</a:t>
            </a:r>
            <a:endParaRPr lang="en-US" altLang="zh-CN" sz="2400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838200" y="3170934"/>
            <a:ext cx="10515600" cy="5161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600" dirty="0"/>
              <a:t>那为什么我的</a:t>
            </a:r>
            <a:r>
              <a:rPr lang="en-US" altLang="zh-CN" sz="3600" dirty="0"/>
              <a:t>CPU</a:t>
            </a:r>
            <a:r>
              <a:rPr lang="zh-CN" altLang="en-US" sz="3600" dirty="0"/>
              <a:t>核心数核线程数不一样</a:t>
            </a:r>
            <a:r>
              <a:rPr lang="en-US" altLang="zh-CN" sz="3600" dirty="0"/>
              <a:t>?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4125951"/>
            <a:ext cx="104551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英特尔超线程技术，能让一个物理内核能变成两个逻辑内核。这也是为什么，我们的</a:t>
            </a:r>
            <a:r>
              <a:rPr lang="en-US" altLang="zh-CN" dirty="0"/>
              <a:t>CPU</a:t>
            </a:r>
            <a:r>
              <a:rPr lang="zh-CN" altLang="en-US" dirty="0"/>
              <a:t>线程数通常</a:t>
            </a:r>
            <a:endParaRPr lang="en-US" altLang="zh-CN" dirty="0"/>
          </a:p>
          <a:p>
            <a:r>
              <a:rPr lang="zh-CN" altLang="en-US" dirty="0"/>
              <a:t>是核心数的两倍。</a:t>
            </a:r>
            <a:r>
              <a:rPr lang="en-US" altLang="zh-CN" dirty="0"/>
              <a:t>(4</a:t>
            </a:r>
            <a:r>
              <a:rPr lang="zh-CN" altLang="en-US" dirty="0"/>
              <a:t>核</a:t>
            </a:r>
            <a:r>
              <a:rPr lang="en-US" altLang="zh-CN" dirty="0"/>
              <a:t>8</a:t>
            </a:r>
            <a:r>
              <a:rPr lang="zh-CN" altLang="en-US" dirty="0"/>
              <a:t>线程，</a:t>
            </a:r>
            <a:r>
              <a:rPr lang="en-US" altLang="zh-CN" dirty="0"/>
              <a:t>8</a:t>
            </a:r>
            <a:r>
              <a:rPr lang="zh-CN" altLang="en-US" dirty="0"/>
              <a:t>核</a:t>
            </a:r>
            <a:r>
              <a:rPr lang="en-US" altLang="zh-CN" dirty="0"/>
              <a:t>16</a:t>
            </a:r>
            <a:r>
              <a:rPr lang="zh-CN" altLang="en-US" dirty="0"/>
              <a:t>线程</a:t>
            </a:r>
            <a:r>
              <a:rPr lang="en-US" altLang="zh-CN" dirty="0"/>
              <a:t>)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其中，</a:t>
            </a:r>
            <a:r>
              <a:rPr lang="en-US" altLang="zh-CN" dirty="0"/>
              <a:t>4</a:t>
            </a:r>
            <a:r>
              <a:rPr lang="zh-CN" altLang="en-US" dirty="0"/>
              <a:t>核，指的是这个</a:t>
            </a:r>
            <a:r>
              <a:rPr lang="en-US" altLang="zh-CN" dirty="0"/>
              <a:t>CPU</a:t>
            </a:r>
            <a:r>
              <a:rPr lang="zh-CN" altLang="en-US" dirty="0"/>
              <a:t>有多少个物理核心。而</a:t>
            </a:r>
            <a:r>
              <a:rPr lang="en-US" altLang="zh-CN" dirty="0"/>
              <a:t>8</a:t>
            </a:r>
            <a:r>
              <a:rPr lang="zh-CN" altLang="en-US" dirty="0"/>
              <a:t>线程，指的是这颗</a:t>
            </a:r>
            <a:r>
              <a:rPr lang="en-US" altLang="zh-CN" dirty="0"/>
              <a:t>CPU</a:t>
            </a:r>
            <a:r>
              <a:rPr lang="zh-CN" altLang="en-US" dirty="0"/>
              <a:t>有多少个逻辑处理器。</a:t>
            </a:r>
            <a:endParaRPr lang="en-US" altLang="zh-CN" dirty="0"/>
          </a:p>
          <a:p>
            <a:br>
              <a:rPr lang="en-US" altLang="zh-CN" dirty="0"/>
            </a:br>
            <a:r>
              <a:rPr lang="en-US" altLang="zh-CN" dirty="0"/>
              <a:t>(CPU: </a:t>
            </a:r>
            <a:r>
              <a:rPr lang="zh-CN" altLang="en-US" dirty="0"/>
              <a:t>虽然我只有</a:t>
            </a:r>
            <a:r>
              <a:rPr lang="en-US" altLang="zh-CN" dirty="0"/>
              <a:t>4</a:t>
            </a:r>
            <a:r>
              <a:rPr lang="zh-CN" altLang="en-US" dirty="0"/>
              <a:t>个核，但我能同时当</a:t>
            </a:r>
            <a:r>
              <a:rPr lang="en-US" altLang="zh-CN" dirty="0"/>
              <a:t>8</a:t>
            </a:r>
            <a:r>
              <a:rPr lang="zh-CN" altLang="en-US" dirty="0"/>
              <a:t>个核给操作系统用，因为在操作系统看来，我就是有</a:t>
            </a:r>
            <a:r>
              <a:rPr lang="en-US" altLang="zh-CN" dirty="0"/>
              <a:t>8</a:t>
            </a:r>
            <a:r>
              <a:rPr lang="zh-CN" altLang="en-US" dirty="0"/>
              <a:t>个核心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6215876"/>
            <a:ext cx="9816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PS: </a:t>
            </a:r>
            <a:r>
              <a:rPr lang="zh-CN" altLang="en-US" sz="1200" dirty="0"/>
              <a:t>现在很多大小核设计的</a:t>
            </a:r>
            <a:r>
              <a:rPr lang="en-US" altLang="zh-CN" sz="1200" dirty="0"/>
              <a:t>CPU</a:t>
            </a:r>
            <a:r>
              <a:rPr lang="zh-CN" altLang="en-US" sz="1200" dirty="0"/>
              <a:t>，线程数不是核心数的两倍，因为小核通常不用超线程技术</a:t>
            </a:r>
            <a:endParaRPr lang="zh-CN" altLang="en-US" sz="12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DM3ZjNhMGVkMzI5YTI2NThmOGFjZmNkNWZmOGI3Mm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5475</Words>
  <Application>WPS 演示</Application>
  <PresentationFormat>宽屏</PresentationFormat>
  <Paragraphs>433</Paragraphs>
  <Slides>52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Arial</vt:lpstr>
      <vt:lpstr>宋体</vt:lpstr>
      <vt:lpstr>Wingdings</vt:lpstr>
      <vt:lpstr>FiraCode Nerd Font Mono</vt:lpstr>
      <vt:lpstr>等线 Light</vt:lpstr>
      <vt:lpstr>等线</vt:lpstr>
      <vt:lpstr>微软雅黑</vt:lpstr>
      <vt:lpstr>Arial Unicode MS</vt:lpstr>
      <vt:lpstr>PingFang SC</vt:lpstr>
      <vt:lpstr>FiraCode Nerd Font</vt:lpstr>
      <vt:lpstr>Calibri</vt:lpstr>
      <vt:lpstr>Office 主题​​</vt:lpstr>
      <vt:lpstr> 程序员的基本素养(一)  多线程扫盲</vt:lpstr>
      <vt:lpstr>几个问题</vt:lpstr>
      <vt:lpstr>CPU核心数 和 线程数 有什么关系?</vt:lpstr>
      <vt:lpstr>CPU核心数 和 线程数 有什么关系?</vt:lpstr>
      <vt:lpstr>现代计算机体系结构</vt:lpstr>
      <vt:lpstr>程序运行流程图</vt:lpstr>
      <vt:lpstr>程序运行流程图</vt:lpstr>
      <vt:lpstr>什么是CPU的核?</vt:lpstr>
      <vt:lpstr>什么是CPU的线程?</vt:lpstr>
      <vt:lpstr>查看核心数(Windows)</vt:lpstr>
      <vt:lpstr>查看核心数(Linux)</vt:lpstr>
      <vt:lpstr>云服务器的核心数</vt:lpstr>
      <vt:lpstr>云服务器的核心数</vt:lpstr>
      <vt:lpstr>线程 和 线程有什么关系?</vt:lpstr>
      <vt:lpstr>多进程</vt:lpstr>
      <vt:lpstr>上下文切换(Context switch)</vt:lpstr>
      <vt:lpstr>举个现实中的例子</vt:lpstr>
      <vt:lpstr>并发(concurrency) 与 并行(parallelism)</vt:lpstr>
      <vt:lpstr>实战分析</vt:lpstr>
      <vt:lpstr>小结</vt:lpstr>
      <vt:lpstr>多线程就一定性能高吗?</vt:lpstr>
      <vt:lpstr>多线程就一定性能高吗?</vt:lpstr>
      <vt:lpstr>多线程就一定性能高吗?</vt:lpstr>
      <vt:lpstr>多线程就一定性能高吗?</vt:lpstr>
      <vt:lpstr>多线程就一定性能高吗?</vt:lpstr>
      <vt:lpstr>多线程就一定性能高吗?</vt:lpstr>
      <vt:lpstr>那线程数越少就越好了呗?</vt:lpstr>
      <vt:lpstr>那线程数越少就越好了呗?</vt:lpstr>
      <vt:lpstr>一核有难，多核围观</vt:lpstr>
      <vt:lpstr>那线程到底是该多还是该少啊?</vt:lpstr>
      <vt:lpstr>我到底应该用单线程还是多线程?</vt:lpstr>
      <vt:lpstr>应用程序的分类</vt:lpstr>
      <vt:lpstr>计算密集型</vt:lpstr>
      <vt:lpstr>I/O密集型</vt:lpstr>
      <vt:lpstr>最佳线程数</vt:lpstr>
      <vt:lpstr>PowerPoint 演示文稿</vt:lpstr>
      <vt:lpstr>课外拓展—如何选购合适的CPU</vt:lpstr>
      <vt:lpstr>课外拓展—如何选购合适的CPU</vt:lpstr>
      <vt:lpstr>进一步思考</vt:lpstr>
      <vt:lpstr>场景模拟</vt:lpstr>
      <vt:lpstr>李小懂的多线程程序</vt:lpstr>
      <vt:lpstr>李小懂的做法正确吗？</vt:lpstr>
      <vt:lpstr>李小懂的做法正确吗?</vt:lpstr>
      <vt:lpstr>海量用户带来的烦恼</vt:lpstr>
      <vt:lpstr>海量用户带来的烦恼</vt:lpstr>
      <vt:lpstr>池化技术</vt:lpstr>
      <vt:lpstr>线程池</vt:lpstr>
      <vt:lpstr>失去了什么? </vt:lpstr>
      <vt:lpstr>又得到了什么?</vt:lpstr>
      <vt:lpstr>池化技术小结</vt:lpstr>
      <vt:lpstr>总结</vt:lpstr>
      <vt:lpstr>课下扩展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bootun zhao</dc:creator>
  <cp:lastModifiedBy>bootun</cp:lastModifiedBy>
  <cp:revision>25</cp:revision>
  <dcterms:created xsi:type="dcterms:W3CDTF">2024-07-07T03:14:00Z</dcterms:created>
  <dcterms:modified xsi:type="dcterms:W3CDTF">2024-08-23T08:16:46Z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057F49DB49644DB1BD614E6EB2DA76D2_13</vt:lpwstr>
  </property>
  <property fmtid="{D5CDD505-2E9C-101B-9397-08002B2CF9AE}" pid="3" name="KSOProductBuildVer">
    <vt:lpwstr>2052-12.1.0.17147</vt:lpwstr>
  </property>
</Properties>
</file>